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311" r:id="rId4"/>
    <p:sldId id="274" r:id="rId5"/>
    <p:sldId id="270" r:id="rId6"/>
    <p:sldId id="277" r:id="rId7"/>
    <p:sldId id="281" r:id="rId8"/>
    <p:sldId id="312" r:id="rId9"/>
    <p:sldId id="298" r:id="rId10"/>
    <p:sldId id="299" r:id="rId11"/>
    <p:sldId id="300" r:id="rId12"/>
    <p:sldId id="301" r:id="rId13"/>
    <p:sldId id="271" r:id="rId14"/>
    <p:sldId id="297" r:id="rId15"/>
    <p:sldId id="279" r:id="rId16"/>
    <p:sldId id="282" r:id="rId17"/>
    <p:sldId id="283" r:id="rId18"/>
    <p:sldId id="280" r:id="rId19"/>
    <p:sldId id="302" r:id="rId20"/>
    <p:sldId id="309" r:id="rId21"/>
    <p:sldId id="310" r:id="rId22"/>
    <p:sldId id="307" r:id="rId23"/>
    <p:sldId id="308" r:id="rId24"/>
    <p:sldId id="303" r:id="rId25"/>
    <p:sldId id="304" r:id="rId26"/>
    <p:sldId id="305" r:id="rId27"/>
    <p:sldId id="306" r:id="rId28"/>
    <p:sldId id="272" r:id="rId29"/>
    <p:sldId id="313" r:id="rId30"/>
    <p:sldId id="260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523425-A977-48D4-855F-110B03E1DE83}">
          <p14:sldIdLst>
            <p14:sldId id="257"/>
          </p14:sldIdLst>
        </p14:section>
        <p14:section name="Background" id="{538DB8D9-D041-407F-9AAC-88BC6F7355CA}">
          <p14:sldIdLst>
            <p14:sldId id="269"/>
            <p14:sldId id="311"/>
            <p14:sldId id="274"/>
          </p14:sldIdLst>
        </p14:section>
        <p14:section name="Methods" id="{6759EB0A-6667-4BA2-8284-9C5EE8832694}">
          <p14:sldIdLst>
            <p14:sldId id="270"/>
            <p14:sldId id="277"/>
            <p14:sldId id="281"/>
            <p14:sldId id="312"/>
            <p14:sldId id="298"/>
            <p14:sldId id="299"/>
            <p14:sldId id="300"/>
            <p14:sldId id="301"/>
          </p14:sldIdLst>
        </p14:section>
        <p14:section name="Results" id="{F06B582E-A135-4B86-B9FE-5194A3E8818B}">
          <p14:sldIdLst>
            <p14:sldId id="271"/>
            <p14:sldId id="297"/>
            <p14:sldId id="279"/>
            <p14:sldId id="282"/>
            <p14:sldId id="283"/>
            <p14:sldId id="280"/>
            <p14:sldId id="302"/>
            <p14:sldId id="309"/>
            <p14:sldId id="310"/>
            <p14:sldId id="307"/>
            <p14:sldId id="308"/>
            <p14:sldId id="303"/>
            <p14:sldId id="304"/>
            <p14:sldId id="305"/>
            <p14:sldId id="306"/>
          </p14:sldIdLst>
        </p14:section>
        <p14:section name="Discussion" id="{79ADE023-72B7-40FA-A474-BB6DEE476879}">
          <p14:sldIdLst>
            <p14:sldId id="272"/>
            <p14:sldId id="313"/>
          </p14:sldIdLst>
        </p14:section>
        <p14:section name="End" id="{5D6932F1-049B-4540-B51A-9A6BAFCF531D}">
          <p14:sldIdLst>
            <p14:sldId id="260"/>
          </p14:sldIdLst>
        </p14:section>
        <p14:section name="Extra slides" id="{A303CFC9-CBB6-40AD-9ADF-7B880DFD679A}">
          <p14:sldIdLst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Brauer" initials="SB" lastIdx="1" clrIdx="0">
    <p:extLst>
      <p:ext uri="{19B8F6BF-5375-455C-9EA6-DF929625EA0E}">
        <p15:presenceInfo xmlns:p15="http://schemas.microsoft.com/office/powerpoint/2012/main" userId="S::sgb19@duke.edu::16261556-e8b5-4086-bec5-3240792585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CC0000"/>
    <a:srgbClr val="FF0909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660"/>
  </p:normalViewPr>
  <p:slideViewPr>
    <p:cSldViewPr snapToGrid="0">
      <p:cViewPr>
        <p:scale>
          <a:sx n="116" d="100"/>
          <a:sy n="116" d="100"/>
        </p:scale>
        <p:origin x="5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F7E8-13E9-4460-91D7-DF0E0D75F6CC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080B-A950-47CF-9110-5FAC71071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2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F7E8-13E9-4460-91D7-DF0E0D75F6CC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080B-A950-47CF-9110-5FAC71071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5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F7E8-13E9-4460-91D7-DF0E0D75F6CC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080B-A950-47CF-9110-5FAC71071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0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F7E8-13E9-4460-91D7-DF0E0D75F6CC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080B-A950-47CF-9110-5FAC71071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F7E8-13E9-4460-91D7-DF0E0D75F6CC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080B-A950-47CF-9110-5FAC71071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0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F7E8-13E9-4460-91D7-DF0E0D75F6CC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080B-A950-47CF-9110-5FAC71071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9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F7E8-13E9-4460-91D7-DF0E0D75F6CC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080B-A950-47CF-9110-5FAC71071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1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F7E8-13E9-4460-91D7-DF0E0D75F6CC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080B-A950-47CF-9110-5FAC71071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7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F7E8-13E9-4460-91D7-DF0E0D75F6CC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080B-A950-47CF-9110-5FAC71071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4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F7E8-13E9-4460-91D7-DF0E0D75F6CC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080B-A950-47CF-9110-5FAC71071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6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F7E8-13E9-4460-91D7-DF0E0D75F6CC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080B-A950-47CF-9110-5FAC71071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2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3F7E8-13E9-4460-91D7-DF0E0D75F6CC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D080B-A950-47CF-9110-5FAC71071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7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E4FE9F-8276-4CD3-8CAB-A0F94B043E48}"/>
              </a:ext>
            </a:extLst>
          </p:cNvPr>
          <p:cNvSpPr/>
          <p:nvPr/>
        </p:nvSpPr>
        <p:spPr>
          <a:xfrm>
            <a:off x="1" y="3938954"/>
            <a:ext cx="9143999" cy="2919046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85AB5-84C0-4363-84F3-5B004D6C9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63432"/>
            <a:ext cx="7772400" cy="2387600"/>
          </a:xfrm>
        </p:spPr>
        <p:txBody>
          <a:bodyPr/>
          <a:lstStyle/>
          <a:p>
            <a:pPr algn="l"/>
            <a:r>
              <a:rPr lang="en-US" dirty="0">
                <a:latin typeface="Oswald Regular" panose="02000503000000000000" pitchFamily="2" charset="0"/>
              </a:rPr>
              <a:t>The Role of Family in Religious Liminality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9E5863-EDD3-4946-B775-838BE4194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052198"/>
            <a:ext cx="7772400" cy="280580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Simon G. Brauer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Ph.D. Candidate in Sociology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Duke University</a:t>
            </a:r>
          </a:p>
          <a:p>
            <a:pPr algn="l"/>
            <a:endParaRPr lang="en-US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simon.brauer@duke.edu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simonbrauer.github.io (website)</a:t>
            </a:r>
          </a:p>
        </p:txBody>
      </p:sp>
    </p:spTree>
    <p:extLst>
      <p:ext uri="{BB962C8B-B14F-4D97-AF65-F5344CB8AC3E}">
        <p14:creationId xmlns:p14="http://schemas.microsoft.com/office/powerpoint/2010/main" val="1993325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1884-5D8C-4DCD-9425-3F4A9A34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8177599" cy="90284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Oswald Regular" panose="02000503000000000000" pitchFamily="2" charset="0"/>
              </a:rPr>
              <a:t>What is a Bayesian rank-sum test anyway?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10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D6E08A-0851-48BE-9B7F-B9DCDBE4E55F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METHODS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07AAB0-6605-4E42-A27D-E8DF363EA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546052"/>
            <a:ext cx="3710116" cy="49468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D14899-5B9E-4C26-83B7-012C715B1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130" y="1546052"/>
            <a:ext cx="3710118" cy="494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6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1884-5D8C-4DCD-9425-3F4A9A34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8177599" cy="90284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Oswald Regular" panose="02000503000000000000" pitchFamily="2" charset="0"/>
              </a:rPr>
              <a:t>What is a Bayesian rank-sum test anyway?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11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D6E08A-0851-48BE-9B7F-B9DCDBE4E55F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METHODS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2F5EFC-12AA-4BB8-A1ED-2592AF72C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63" y="1392194"/>
            <a:ext cx="4816360" cy="1242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FE6719-2EFB-45B4-A325-61FA340E4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63" y="3912973"/>
            <a:ext cx="6421816" cy="12429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A50082-3291-44B1-9AC0-88E6A1F4F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281" y="1392194"/>
            <a:ext cx="2483033" cy="3159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C7DCBD-8467-43E9-BE17-41B0E6B771CE}"/>
              </a:ext>
            </a:extLst>
          </p:cNvPr>
          <p:cNvSpPr txBox="1"/>
          <p:nvPr/>
        </p:nvSpPr>
        <p:spPr>
          <a:xfrm>
            <a:off x="2185958" y="1292683"/>
            <a:ext cx="64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)</a:t>
            </a:r>
          </a:p>
        </p:txBody>
      </p:sp>
      <p:pic>
        <p:nvPicPr>
          <p:cNvPr id="1048" name="Picture 24" descr="https://www.latex4technics.com/l4ttemp/jhkuuj.png?1540652581188">
            <a:extLst>
              <a:ext uri="{FF2B5EF4-FFF2-40B4-BE49-F238E27FC236}">
                <a16:creationId xmlns:a16="http://schemas.microsoft.com/office/drawing/2014/main" id="{EEE991EA-03AE-47E7-B7A1-36B67415B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63" y="5465806"/>
            <a:ext cx="6231779" cy="67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94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2092 0.3687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69" y="184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1884-5D8C-4DCD-9425-3F4A9A34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8177599" cy="90284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Oswald Regular" panose="02000503000000000000" pitchFamily="2" charset="0"/>
              </a:rPr>
              <a:t>What is a Bayesian rank-sum test anyway?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12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D6E08A-0851-48BE-9B7F-B9DCDBE4E55F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METHODS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07AAB0-6605-4E42-A27D-E8DF363EA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546052"/>
            <a:ext cx="3710116" cy="4946821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94BD053-6B44-4F9F-9C69-73B6EEF11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702" y="1528371"/>
            <a:ext cx="3723377" cy="2482251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83ACEA4-7FA3-485F-A22B-73CBCD062A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703" y="4010622"/>
            <a:ext cx="3723377" cy="24822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1CACDF-B72B-48ED-80F7-6576A00FB2CE}"/>
                  </a:ext>
                </a:extLst>
              </p:cNvPr>
              <p:cNvSpPr/>
              <p:nvPr/>
            </p:nvSpPr>
            <p:spPr>
              <a:xfrm>
                <a:off x="4280842" y="1762132"/>
                <a:ext cx="4572000" cy="17543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=0.4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0.3+</m:t>
                      </m:r>
                    </m:oMath>
                  </m:oMathPara>
                </a14:m>
                <a:endParaRPr lang="en-US" i="0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            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0.2+</m:t>
                      </m:r>
                    </m:oMath>
                  </m:oMathPara>
                </a14:m>
                <a:endParaRPr lang="en-US" i="0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           		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0.4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0.1+</m:t>
                    </m:r>
                  </m:oMath>
                </a14:m>
                <a:endParaRPr lang="en-US" i="0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					 </a:t>
                </a:r>
                <a14:m>
                  <m:oMath xmlns:m="http://schemas.openxmlformats.org/officeDocument/2006/math">
                    <m:r>
                      <a:rPr lang="en-US" i="0">
                        <a:latin typeface="Cambria Math" panose="02040503050406030204" pitchFamily="18" charset="0"/>
                      </a:rPr>
                      <m:t>0.3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0.2+</m:t>
                    </m:r>
                  </m:oMath>
                </a14:m>
                <a:endParaRPr lang="en-US" i="0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					 </a:t>
                </a:r>
                <a14:m>
                  <m:oMath xmlns:m="http://schemas.openxmlformats.org/officeDocument/2006/math">
                    <m:r>
                      <a:rPr lang="en-US" i="0">
                        <a:latin typeface="Cambria Math" panose="02040503050406030204" pitchFamily="18" charset="0"/>
                      </a:rPr>
                      <m:t>0.3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0.1+</m:t>
                    </m:r>
                  </m:oMath>
                </a14:m>
                <a:endParaRPr lang="en-US" i="0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					 </a:t>
                </a:r>
                <a14:m>
                  <m:oMath xmlns:m="http://schemas.openxmlformats.org/officeDocument/2006/math">
                    <m:r>
                      <a:rPr lang="en-US" i="0">
                        <a:latin typeface="Cambria Math" panose="02040503050406030204" pitchFamily="18" charset="0"/>
                      </a:rPr>
                      <m:t>0.2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0.1=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0.35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1CACDF-B72B-48ED-80F7-6576A00FB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842" y="1762132"/>
                <a:ext cx="4572000" cy="17543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0769173B-89E6-4EC8-BB27-15B091ECE943}"/>
              </a:ext>
            </a:extLst>
          </p:cNvPr>
          <p:cNvSpPr/>
          <p:nvPr/>
        </p:nvSpPr>
        <p:spPr>
          <a:xfrm>
            <a:off x="1260389" y="1820562"/>
            <a:ext cx="2898690" cy="45308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280F3A-BF22-4296-8AF6-39C454A8374F}"/>
              </a:ext>
            </a:extLst>
          </p:cNvPr>
          <p:cNvSpPr/>
          <p:nvPr/>
        </p:nvSpPr>
        <p:spPr>
          <a:xfrm>
            <a:off x="1260389" y="2316415"/>
            <a:ext cx="2166552" cy="45308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14B85C-BCF8-4E77-9EF7-175EF0CD83F2}"/>
              </a:ext>
            </a:extLst>
          </p:cNvPr>
          <p:cNvSpPr/>
          <p:nvPr/>
        </p:nvSpPr>
        <p:spPr>
          <a:xfrm>
            <a:off x="1260389" y="2821038"/>
            <a:ext cx="1433384" cy="45308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2FABE4-1F78-4538-A509-3B96D74B16F7}"/>
              </a:ext>
            </a:extLst>
          </p:cNvPr>
          <p:cNvSpPr/>
          <p:nvPr/>
        </p:nvSpPr>
        <p:spPr>
          <a:xfrm>
            <a:off x="1244428" y="4656955"/>
            <a:ext cx="1449345" cy="45308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EC05EA-CF75-4477-A540-B1C0146A3810}"/>
              </a:ext>
            </a:extLst>
          </p:cNvPr>
          <p:cNvSpPr/>
          <p:nvPr/>
        </p:nvSpPr>
        <p:spPr>
          <a:xfrm>
            <a:off x="1260389" y="5171260"/>
            <a:ext cx="2166552" cy="45308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26486A-02C3-4EC3-AEF7-57C901FCC383}"/>
              </a:ext>
            </a:extLst>
          </p:cNvPr>
          <p:cNvSpPr/>
          <p:nvPr/>
        </p:nvSpPr>
        <p:spPr>
          <a:xfrm>
            <a:off x="1244428" y="5693803"/>
            <a:ext cx="2898690" cy="45308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4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19" grpId="3" animBg="1"/>
      <p:bldP spid="19" grpId="4" animBg="1"/>
      <p:bldP spid="20" grpId="0" animBg="1"/>
      <p:bldP spid="20" grpId="1" animBg="1"/>
      <p:bldP spid="20" grpId="2" animBg="1"/>
      <p:bldP spid="20" grpId="3" animBg="1"/>
      <p:bldP spid="20" grpId="4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1884-5D8C-4DCD-9425-3F4A9A34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2842"/>
          </a:xfrm>
        </p:spPr>
        <p:txBody>
          <a:bodyPr/>
          <a:lstStyle/>
          <a:p>
            <a:r>
              <a:rPr lang="en-US" dirty="0">
                <a:latin typeface="Oswald Regular" panose="02000503000000000000" pitchFamily="2" charset="0"/>
              </a:rPr>
              <a:t>How many liminals are in the </a:t>
            </a:r>
            <a:r>
              <a:rPr lang="en-US" dirty="0" err="1">
                <a:latin typeface="Oswald Regular" panose="02000503000000000000" pitchFamily="2" charset="0"/>
              </a:rPr>
              <a:t>LSoG</a:t>
            </a:r>
            <a:r>
              <a:rPr lang="en-US" dirty="0">
                <a:latin typeface="Oswald Regular" panose="02000503000000000000" pitchFamily="2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A555C-B420-4A0D-86B8-9DE852C21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7969"/>
            <a:ext cx="7886700" cy="490899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322 out of 3,655 respondents (9%)</a:t>
            </a:r>
          </a:p>
          <a:p>
            <a:pPr marL="0" indent="0">
              <a:buNone/>
            </a:pP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Liminals make up…</a:t>
            </a:r>
          </a:p>
          <a:p>
            <a:pPr marL="0" indent="0"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…236/406 who switch once</a:t>
            </a:r>
          </a:p>
          <a:p>
            <a:pPr marL="0" indent="0"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…74/102 who switch twice</a:t>
            </a:r>
          </a:p>
          <a:p>
            <a:pPr marL="0" indent="0"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…12/47 who switch three times</a:t>
            </a:r>
          </a:p>
          <a:p>
            <a:pPr marL="0" indent="0"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…0/9 who switch four or five times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13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E815F-19E2-4657-A4DF-A3160359212A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24807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14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E815F-19E2-4657-A4DF-A3160359212A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4249CA-1178-4DE1-B51F-5739B81E6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78" y="229828"/>
            <a:ext cx="8593721" cy="644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76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15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E815F-19E2-4657-A4DF-A3160359212A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14850F-C26C-4EA9-B68D-1472D1413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78" y="194070"/>
            <a:ext cx="8593721" cy="644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95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16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E815F-19E2-4657-A4DF-A3160359212A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14850F-C26C-4EA9-B68D-1472D1413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78" y="194070"/>
            <a:ext cx="8593720" cy="644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05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17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E815F-19E2-4657-A4DF-A3160359212A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14850F-C26C-4EA9-B68D-1472D1413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78" y="194070"/>
            <a:ext cx="8593720" cy="644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31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1884-5D8C-4DCD-9425-3F4A9A34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2842"/>
          </a:xfrm>
        </p:spPr>
        <p:txBody>
          <a:bodyPr/>
          <a:lstStyle/>
          <a:p>
            <a:r>
              <a:rPr lang="en-US" dirty="0">
                <a:latin typeface="Oswald Regular" panose="02000503000000000000" pitchFamily="2" charset="0"/>
              </a:rPr>
              <a:t>Religious service attendance (mother)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18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E815F-19E2-4657-A4DF-A3160359212A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477AFD-3325-4141-B530-DD77C5D04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154" y="4088705"/>
            <a:ext cx="4031406" cy="2687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0E4767-8976-4D34-BDAE-385892265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154" y="1381888"/>
            <a:ext cx="4031406" cy="26876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4C6863-46D0-4E61-AAB4-E9D926613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5" y="1397952"/>
            <a:ext cx="4021721" cy="5362294"/>
          </a:xfrm>
          <a:prstGeom prst="rect">
            <a:avLst/>
          </a:prstGeom>
        </p:spPr>
      </p:pic>
      <p:sp>
        <p:nvSpPr>
          <p:cNvPr id="15" name="Right Brace 14">
            <a:extLst>
              <a:ext uri="{FF2B5EF4-FFF2-40B4-BE49-F238E27FC236}">
                <a16:creationId xmlns:a16="http://schemas.microsoft.com/office/drawing/2014/main" id="{7A019EE2-3FE9-4184-B5F8-70B70091D5A2}"/>
              </a:ext>
            </a:extLst>
          </p:cNvPr>
          <p:cNvSpPr/>
          <p:nvPr/>
        </p:nvSpPr>
        <p:spPr>
          <a:xfrm>
            <a:off x="3698789" y="1573427"/>
            <a:ext cx="197708" cy="1178011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170AD2A2-6627-4709-835B-184D4FAB4B2B}"/>
              </a:ext>
            </a:extLst>
          </p:cNvPr>
          <p:cNvSpPr/>
          <p:nvPr/>
        </p:nvSpPr>
        <p:spPr>
          <a:xfrm rot="16200000">
            <a:off x="3698789" y="5202195"/>
            <a:ext cx="197708" cy="1178011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0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1884-5D8C-4DCD-9425-3F4A9A34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2842"/>
          </a:xfrm>
        </p:spPr>
        <p:txBody>
          <a:bodyPr/>
          <a:lstStyle/>
          <a:p>
            <a:r>
              <a:rPr lang="en-US" dirty="0">
                <a:latin typeface="Oswald Regular" panose="02000503000000000000" pitchFamily="2" charset="0"/>
              </a:rPr>
              <a:t>Religious service attendance(father)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19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E815F-19E2-4657-A4DF-A3160359212A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477AFD-3325-4141-B530-DD77C5D04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44" y="4079099"/>
            <a:ext cx="4168351" cy="27789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0E4767-8976-4D34-BDAE-385892265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44" y="1300198"/>
            <a:ext cx="4168351" cy="27789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4C6863-46D0-4E61-AAB4-E9D926613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00198"/>
            <a:ext cx="4168351" cy="5557802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5E16DF13-D3F9-4059-AF33-11415FD93850}"/>
              </a:ext>
            </a:extLst>
          </p:cNvPr>
          <p:cNvSpPr/>
          <p:nvPr/>
        </p:nvSpPr>
        <p:spPr>
          <a:xfrm rot="16200000">
            <a:off x="3818241" y="5441092"/>
            <a:ext cx="181231" cy="102973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3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464DE4AC-346F-4366-9AB8-AFA37FC864A0}"/>
              </a:ext>
            </a:extLst>
          </p:cNvPr>
          <p:cNvSpPr txBox="1"/>
          <p:nvPr/>
        </p:nvSpPr>
        <p:spPr>
          <a:xfrm>
            <a:off x="4749112" y="3893913"/>
            <a:ext cx="2800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Oswald Regular" panose="02000503000000000000" pitchFamily="2" charset="0"/>
              </a:rPr>
              <a:t>Somes</a:t>
            </a:r>
            <a:endParaRPr lang="en-US" sz="5400" dirty="0">
              <a:latin typeface="Oswald Regular" panose="02000503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A687EA-CA28-4F71-8586-9DA360826FCD}"/>
              </a:ext>
            </a:extLst>
          </p:cNvPr>
          <p:cNvSpPr/>
          <p:nvPr/>
        </p:nvSpPr>
        <p:spPr>
          <a:xfrm>
            <a:off x="1577548" y="3429000"/>
            <a:ext cx="3291014" cy="181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747CBE-7C1B-4529-B842-133D5C680C4F}"/>
              </a:ext>
            </a:extLst>
          </p:cNvPr>
          <p:cNvSpPr/>
          <p:nvPr/>
        </p:nvSpPr>
        <p:spPr>
          <a:xfrm>
            <a:off x="1577548" y="4876800"/>
            <a:ext cx="3291014" cy="181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CDA0FC5-F4D0-4107-932A-73A00166C143}"/>
              </a:ext>
            </a:extLst>
          </p:cNvPr>
          <p:cNvSpPr/>
          <p:nvPr/>
        </p:nvSpPr>
        <p:spPr>
          <a:xfrm>
            <a:off x="2444499" y="3332356"/>
            <a:ext cx="1603646" cy="835990"/>
          </a:xfrm>
          <a:custGeom>
            <a:avLst/>
            <a:gdLst>
              <a:gd name="connsiteX0" fmla="*/ 84517 w 1603646"/>
              <a:gd name="connsiteY0" fmla="*/ 391147 h 835990"/>
              <a:gd name="connsiteX1" fmla="*/ 150420 w 1603646"/>
              <a:gd name="connsiteY1" fmla="*/ 86347 h 835990"/>
              <a:gd name="connsiteX2" fmla="*/ 1468474 w 1603646"/>
              <a:gd name="connsiteY2" fmla="*/ 61633 h 835990"/>
              <a:gd name="connsiteX3" fmla="*/ 1493187 w 1603646"/>
              <a:gd name="connsiteY3" fmla="*/ 835990 h 83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3646" h="835990">
                <a:moveTo>
                  <a:pt x="84517" y="391147"/>
                </a:moveTo>
                <a:cubicBezTo>
                  <a:pt x="2139" y="266206"/>
                  <a:pt x="-80239" y="141266"/>
                  <a:pt x="150420" y="86347"/>
                </a:cubicBezTo>
                <a:cubicBezTo>
                  <a:pt x="381079" y="31428"/>
                  <a:pt x="1244680" y="-63307"/>
                  <a:pt x="1468474" y="61633"/>
                </a:cubicBezTo>
                <a:cubicBezTo>
                  <a:pt x="1692268" y="186573"/>
                  <a:pt x="1592727" y="511281"/>
                  <a:pt x="1493187" y="835990"/>
                </a:cubicBez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2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0A160B90-6465-4B96-840B-B45893235861}"/>
              </a:ext>
            </a:extLst>
          </p:cNvPr>
          <p:cNvSpPr/>
          <p:nvPr/>
        </p:nvSpPr>
        <p:spPr>
          <a:xfrm rot="16200000">
            <a:off x="1997676" y="4015945"/>
            <a:ext cx="2529017" cy="197708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31EF21B7-9DBA-4C0F-821D-E285385F6421}"/>
              </a:ext>
            </a:extLst>
          </p:cNvPr>
          <p:cNvSpPr/>
          <p:nvPr/>
        </p:nvSpPr>
        <p:spPr>
          <a:xfrm rot="16200000">
            <a:off x="2514601" y="4015943"/>
            <a:ext cx="2529017" cy="197708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8DD46BC8-1912-4365-BA51-C0F36C4CE108}"/>
              </a:ext>
            </a:extLst>
          </p:cNvPr>
          <p:cNvSpPr/>
          <p:nvPr/>
        </p:nvSpPr>
        <p:spPr>
          <a:xfrm rot="16200000">
            <a:off x="3031525" y="4015944"/>
            <a:ext cx="2529017" cy="197708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A0DE055C-AB5B-412C-8E55-89ED9ABCE16A}"/>
              </a:ext>
            </a:extLst>
          </p:cNvPr>
          <p:cNvSpPr/>
          <p:nvPr/>
        </p:nvSpPr>
        <p:spPr>
          <a:xfrm rot="16200000">
            <a:off x="3583460" y="4015943"/>
            <a:ext cx="2529017" cy="197708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5EDAB525-A1BB-4738-BC7D-C49D9ABAB068}"/>
              </a:ext>
            </a:extLst>
          </p:cNvPr>
          <p:cNvSpPr/>
          <p:nvPr/>
        </p:nvSpPr>
        <p:spPr>
          <a:xfrm rot="16200000">
            <a:off x="1445742" y="4015942"/>
            <a:ext cx="2529017" cy="197708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F547682E-0C72-4957-AA8E-6DA2B7A63CA8}"/>
              </a:ext>
            </a:extLst>
          </p:cNvPr>
          <p:cNvSpPr/>
          <p:nvPr/>
        </p:nvSpPr>
        <p:spPr>
          <a:xfrm rot="16200000">
            <a:off x="963828" y="4015944"/>
            <a:ext cx="2529017" cy="197708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502553AC-BE39-4F9F-8295-2C403F3320A7}"/>
              </a:ext>
            </a:extLst>
          </p:cNvPr>
          <p:cNvSpPr/>
          <p:nvPr/>
        </p:nvSpPr>
        <p:spPr>
          <a:xfrm rot="16200000">
            <a:off x="411894" y="4015941"/>
            <a:ext cx="2529017" cy="197708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06E5B8-48D7-4077-A3DF-78DEAC8615CD}"/>
              </a:ext>
            </a:extLst>
          </p:cNvPr>
          <p:cNvSpPr txBox="1"/>
          <p:nvPr/>
        </p:nvSpPr>
        <p:spPr>
          <a:xfrm>
            <a:off x="719782" y="4757685"/>
            <a:ext cx="28008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200" dirty="0" err="1">
                <a:latin typeface="Oswald Regular" panose="02000503000000000000" pitchFamily="2" charset="0"/>
              </a:rPr>
              <a:t>Nones</a:t>
            </a:r>
            <a:endParaRPr lang="en-US" sz="9200" dirty="0">
              <a:latin typeface="Oswald Regular" panose="02000503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6BBD33-F1A6-4107-8C9E-972EB50CF1D3}"/>
              </a:ext>
            </a:extLst>
          </p:cNvPr>
          <p:cNvSpPr txBox="1"/>
          <p:nvPr/>
        </p:nvSpPr>
        <p:spPr>
          <a:xfrm>
            <a:off x="5028170" y="4660539"/>
            <a:ext cx="3735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Oswald Regular" panose="02000503000000000000" pitchFamily="2" charset="0"/>
              </a:rPr>
              <a:t>Liminals</a:t>
            </a:r>
            <a:endParaRPr lang="en-US" sz="7200" dirty="0">
              <a:latin typeface="Oswald Regular" panose="02000503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512F0B-8165-45CC-A5CB-48DC6BBA995D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BACKGROUND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21DDA2-A888-4E98-93CA-6269E5399911}"/>
              </a:ext>
            </a:extLst>
          </p:cNvPr>
          <p:cNvSpPr/>
          <p:nvPr/>
        </p:nvSpPr>
        <p:spPr>
          <a:xfrm rot="1164679">
            <a:off x="1984060" y="3908018"/>
            <a:ext cx="2257166" cy="7043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Affiliation</a:t>
            </a:r>
          </a:p>
        </p:txBody>
      </p:sp>
    </p:spTree>
    <p:extLst>
      <p:ext uri="{BB962C8B-B14F-4D97-AF65-F5344CB8AC3E}">
        <p14:creationId xmlns:p14="http://schemas.microsoft.com/office/powerpoint/2010/main" val="3029368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2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2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37" presetClass="path" presetSubtype="0" accel="25000" fill="hold" grpId="0" nodeType="afterEffect" p14:presetBounceEnd="125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81481E-6 L 0.00452 -0.2007 C 0.00643 -0.24468 -0.00572 -0.28889 -0.03038 -0.32084 C -0.05711 -0.36112 -0.08888 -0.37639 -0.12032 -0.37639 L -0.27223 -0.37755 " pathEditMode="relative" rAng="13560000" ptsTypes="AAAAA" p14:bounceEnd="12500">
                                          <p:cBhvr>
                                            <p:cTn id="7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20" y="-255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22" grpId="0" animBg="1"/>
          <p:bldP spid="3" grpId="0" animBg="1"/>
          <p:bldP spid="29" grpId="0" animBg="1"/>
          <p:bldP spid="2" grpId="0" animBg="1"/>
          <p:bldP spid="7" grpId="0" animBg="1"/>
          <p:bldP spid="8" grpId="0" animBg="1"/>
          <p:bldP spid="9" grpId="0" animBg="1"/>
          <p:bldP spid="13" grpId="0" animBg="1"/>
          <p:bldP spid="14" grpId="0" animBg="1"/>
          <p:bldP spid="15" grpId="0" animBg="1"/>
          <p:bldP spid="24" grpId="0"/>
          <p:bldP spid="25" grpId="0"/>
          <p:bldP spid="25" grpId="1"/>
          <p:bldP spid="2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2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2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37" presetClass="path" presetSubtype="0" accel="25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81481E-6 L 0.00452 -0.2007 C 0.00643 -0.24468 -0.00572 -0.28889 -0.03038 -0.32084 C -0.05711 -0.36112 -0.08888 -0.37639 -0.12032 -0.37639 L -0.27223 -0.37755 " pathEditMode="relative" rAng="13560000" ptsTypes="AAAAA">
                                          <p:cBhvr>
                                            <p:cTn id="7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20" y="-255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22" grpId="0" animBg="1"/>
          <p:bldP spid="3" grpId="0" animBg="1"/>
          <p:bldP spid="29" grpId="0" animBg="1"/>
          <p:bldP spid="2" grpId="0" animBg="1"/>
          <p:bldP spid="7" grpId="0" animBg="1"/>
          <p:bldP spid="8" grpId="0" animBg="1"/>
          <p:bldP spid="9" grpId="0" animBg="1"/>
          <p:bldP spid="13" grpId="0" animBg="1"/>
          <p:bldP spid="14" grpId="0" animBg="1"/>
          <p:bldP spid="15" grpId="0" animBg="1"/>
          <p:bldP spid="24" grpId="0"/>
          <p:bldP spid="25" grpId="0"/>
          <p:bldP spid="25" grpId="1"/>
          <p:bldP spid="26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1884-5D8C-4DCD-9425-3F4A9A34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2842"/>
          </a:xfrm>
        </p:spPr>
        <p:txBody>
          <a:bodyPr/>
          <a:lstStyle/>
          <a:p>
            <a:r>
              <a:rPr lang="en-US" dirty="0">
                <a:latin typeface="Oswald Regular" panose="02000503000000000000" pitchFamily="2" charset="0"/>
              </a:rPr>
              <a:t>Self-rated religiosity(mother)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20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E815F-19E2-4657-A4DF-A3160359212A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477AFD-3325-4141-B530-DD77C5D04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44" y="4079099"/>
            <a:ext cx="4168351" cy="27789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0E4767-8976-4D34-BDAE-385892265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44" y="1300198"/>
            <a:ext cx="4168351" cy="27789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4C6863-46D0-4E61-AAB4-E9D926613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00198"/>
            <a:ext cx="4168351" cy="5557802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EA91C469-483E-4609-911C-CB5F13C4B195}"/>
              </a:ext>
            </a:extLst>
          </p:cNvPr>
          <p:cNvSpPr/>
          <p:nvPr/>
        </p:nvSpPr>
        <p:spPr>
          <a:xfrm rot="10800000">
            <a:off x="3270423" y="3764691"/>
            <a:ext cx="214183" cy="39039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FB0B60D2-B447-43D0-A2AA-6A6A6E580D81}"/>
              </a:ext>
            </a:extLst>
          </p:cNvPr>
          <p:cNvSpPr/>
          <p:nvPr/>
        </p:nvSpPr>
        <p:spPr>
          <a:xfrm rot="10800000">
            <a:off x="2244812" y="2590799"/>
            <a:ext cx="214183" cy="39039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2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1884-5D8C-4DCD-9425-3F4A9A34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2842"/>
          </a:xfrm>
        </p:spPr>
        <p:txBody>
          <a:bodyPr/>
          <a:lstStyle/>
          <a:p>
            <a:r>
              <a:rPr lang="en-US" dirty="0">
                <a:latin typeface="Oswald Regular" panose="02000503000000000000" pitchFamily="2" charset="0"/>
              </a:rPr>
              <a:t>Self-rated religiosity (father)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21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E815F-19E2-4657-A4DF-A3160359212A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477AFD-3325-4141-B530-DD77C5D04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44" y="4079099"/>
            <a:ext cx="4168351" cy="27789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0E4767-8976-4D34-BDAE-385892265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44" y="1300198"/>
            <a:ext cx="4168351" cy="27789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4C6863-46D0-4E61-AAB4-E9D926613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00198"/>
            <a:ext cx="4168351" cy="5557802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EE80FE92-212C-4A71-A30E-21846F905604}"/>
              </a:ext>
            </a:extLst>
          </p:cNvPr>
          <p:cNvSpPr/>
          <p:nvPr/>
        </p:nvSpPr>
        <p:spPr>
          <a:xfrm rot="10800000">
            <a:off x="2174790" y="2627869"/>
            <a:ext cx="288323" cy="1451229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6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1884-5D8C-4DCD-9425-3F4A9A34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2842"/>
          </a:xfrm>
        </p:spPr>
        <p:txBody>
          <a:bodyPr/>
          <a:lstStyle/>
          <a:p>
            <a:r>
              <a:rPr lang="en-US" dirty="0">
                <a:latin typeface="Oswald Regular" panose="02000503000000000000" pitchFamily="2" charset="0"/>
              </a:rPr>
              <a:t>Rules should be flexible (mother)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22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E815F-19E2-4657-A4DF-A3160359212A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477AFD-3325-4141-B530-DD77C5D04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44" y="4079099"/>
            <a:ext cx="4168352" cy="27789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0E4767-8976-4D34-BDAE-385892265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44" y="1300198"/>
            <a:ext cx="4168352" cy="27789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4C6863-46D0-4E61-AAB4-E9D926613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00198"/>
            <a:ext cx="4168352" cy="555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8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1884-5D8C-4DCD-9425-3F4A9A34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2842"/>
          </a:xfrm>
        </p:spPr>
        <p:txBody>
          <a:bodyPr/>
          <a:lstStyle/>
          <a:p>
            <a:r>
              <a:rPr lang="en-US" dirty="0">
                <a:latin typeface="Oswald Regular" panose="02000503000000000000" pitchFamily="2" charset="0"/>
              </a:rPr>
              <a:t>Rules should be flexible (father)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23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E815F-19E2-4657-A4DF-A3160359212A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477AFD-3325-4141-B530-DD77C5D04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44" y="4079099"/>
            <a:ext cx="4168351" cy="27789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0E4767-8976-4D34-BDAE-385892265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44" y="1300198"/>
            <a:ext cx="4168351" cy="27789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4C6863-46D0-4E61-AAB4-E9D926613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00198"/>
            <a:ext cx="4168351" cy="5557802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3C6DD89B-C208-453A-B0F4-6A83DD7620F5}"/>
              </a:ext>
            </a:extLst>
          </p:cNvPr>
          <p:cNvSpPr/>
          <p:nvPr/>
        </p:nvSpPr>
        <p:spPr>
          <a:xfrm rot="10800000">
            <a:off x="2723638" y="1511637"/>
            <a:ext cx="316123" cy="177526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7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1884-5D8C-4DCD-9425-3F4A9A34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284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Oswald Regular" panose="02000503000000000000" pitchFamily="2" charset="0"/>
              </a:rPr>
              <a:t>Should change lifestyle to match family’s values (mother)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24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E815F-19E2-4657-A4DF-A3160359212A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477AFD-3325-4141-B530-DD77C5D04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44" y="4079099"/>
            <a:ext cx="4168351" cy="27789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0E4767-8976-4D34-BDAE-385892265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44" y="1300198"/>
            <a:ext cx="4168351" cy="27789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4C6863-46D0-4E61-AAB4-E9D926613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00198"/>
            <a:ext cx="4168351" cy="5557802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36770C6C-2ACD-44B7-ACDC-D403F46290C4}"/>
              </a:ext>
            </a:extLst>
          </p:cNvPr>
          <p:cNvSpPr/>
          <p:nvPr/>
        </p:nvSpPr>
        <p:spPr>
          <a:xfrm rot="10800000">
            <a:off x="2506611" y="6102477"/>
            <a:ext cx="214183" cy="39039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6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1884-5D8C-4DCD-9425-3F4A9A34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284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Oswald Regular" panose="02000503000000000000" pitchFamily="2" charset="0"/>
              </a:rPr>
              <a:t>Should change lifestyle to match family’s values (father)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25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E815F-19E2-4657-A4DF-A3160359212A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477AFD-3325-4141-B530-DD77C5D04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44" y="4079099"/>
            <a:ext cx="4168351" cy="27789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0E4767-8976-4D34-BDAE-385892265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44" y="1300198"/>
            <a:ext cx="4168351" cy="27789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4C6863-46D0-4E61-AAB4-E9D926613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00198"/>
            <a:ext cx="4168351" cy="5557802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807F0508-FB66-4BCC-9AE0-2BF06215BA91}"/>
              </a:ext>
            </a:extLst>
          </p:cNvPr>
          <p:cNvSpPr/>
          <p:nvPr/>
        </p:nvSpPr>
        <p:spPr>
          <a:xfrm rot="10800000">
            <a:off x="2712824" y="2990335"/>
            <a:ext cx="261034" cy="181232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5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1884-5D8C-4DCD-9425-3F4A9A34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284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Oswald Regular" panose="02000503000000000000" pitchFamily="2" charset="0"/>
              </a:rPr>
              <a:t>All children should receive religious instruction (mother)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26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E815F-19E2-4657-A4DF-A3160359212A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477AFD-3325-4141-B530-DD77C5D04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44" y="4079099"/>
            <a:ext cx="4168351" cy="27789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0E4767-8976-4D34-BDAE-385892265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44" y="1300198"/>
            <a:ext cx="4168351" cy="27789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4C6863-46D0-4E61-AAB4-E9D926613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00198"/>
            <a:ext cx="4168351" cy="5557802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30A6658A-79D4-4C6B-8138-849649B03F48}"/>
              </a:ext>
            </a:extLst>
          </p:cNvPr>
          <p:cNvSpPr/>
          <p:nvPr/>
        </p:nvSpPr>
        <p:spPr>
          <a:xfrm rot="10800000" flipH="1">
            <a:off x="3995351" y="1565186"/>
            <a:ext cx="172996" cy="1639331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5E147C6C-173D-40B8-9357-ABC0D99C35E2}"/>
              </a:ext>
            </a:extLst>
          </p:cNvPr>
          <p:cNvSpPr/>
          <p:nvPr/>
        </p:nvSpPr>
        <p:spPr>
          <a:xfrm rot="10800000" flipH="1" flipV="1">
            <a:off x="4048897" y="4534026"/>
            <a:ext cx="205945" cy="41691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1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1884-5D8C-4DCD-9425-3F4A9A34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284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Oswald Regular" panose="02000503000000000000" pitchFamily="2" charset="0"/>
              </a:rPr>
              <a:t>All children should receive religious instruction (father)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27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E815F-19E2-4657-A4DF-A3160359212A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477AFD-3325-4141-B530-DD77C5D04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44" y="4079099"/>
            <a:ext cx="4168351" cy="27789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0E4767-8976-4D34-BDAE-385892265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44" y="1300198"/>
            <a:ext cx="4168351" cy="27789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4C6863-46D0-4E61-AAB4-E9D926613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00198"/>
            <a:ext cx="4168351" cy="5557802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9AFFAC92-DC72-476A-B3BF-34D389D43CE5}"/>
              </a:ext>
            </a:extLst>
          </p:cNvPr>
          <p:cNvSpPr/>
          <p:nvPr/>
        </p:nvSpPr>
        <p:spPr>
          <a:xfrm rot="10800000" flipH="1" flipV="1">
            <a:off x="4048897" y="4534026"/>
            <a:ext cx="205945" cy="41691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8926ABB3-8409-4E6D-B08B-3A3C44B88624}"/>
              </a:ext>
            </a:extLst>
          </p:cNvPr>
          <p:cNvSpPr/>
          <p:nvPr/>
        </p:nvSpPr>
        <p:spPr>
          <a:xfrm rot="10800000" flipH="1">
            <a:off x="3995351" y="1565186"/>
            <a:ext cx="172996" cy="1639331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9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1884-5D8C-4DCD-9425-3F4A9A34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2842"/>
          </a:xfrm>
        </p:spPr>
        <p:txBody>
          <a:bodyPr/>
          <a:lstStyle/>
          <a:p>
            <a:r>
              <a:rPr lang="en-US" dirty="0">
                <a:latin typeface="Oswald Regular" panose="02000503000000000000" pitchFamily="2" charset="0"/>
              </a:rPr>
              <a:t>Main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A555C-B420-4A0D-86B8-9DE852C21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7969"/>
            <a:ext cx="7886700" cy="490899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</a:t>
            </a:r>
            <a:r>
              <a:rPr lang="en-US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liminally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religious have parents who…</a:t>
            </a:r>
          </a:p>
          <a:p>
            <a:pPr marL="0" indent="0"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…lie between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Somes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and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Nones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 service attendance and religiosity</a:t>
            </a:r>
          </a:p>
          <a:p>
            <a:pPr marL="0" indent="0"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...believe more strongly than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Nones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that people’s lifestyle should align with their family’s values</a:t>
            </a:r>
          </a:p>
          <a:p>
            <a:pPr marL="0" indent="0"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…are less-likely to think that all children should receive religious instruction</a:t>
            </a:r>
          </a:p>
          <a:p>
            <a:pPr marL="0" indent="0">
              <a:buNone/>
            </a:pP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fathers who…</a:t>
            </a:r>
          </a:p>
          <a:p>
            <a:pPr marL="0" indent="0"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…endorse more flexible rules</a:t>
            </a:r>
          </a:p>
          <a:p>
            <a:pPr marL="0" indent="0">
              <a:buNone/>
            </a:pP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28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F58E0F-2724-4CCC-9D9E-DC5868462883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42163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29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512F0B-8165-45CC-A5CB-48DC6BBA995D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BACKGROUND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26BB21-1A68-4B7B-9283-3844290DD9FB}"/>
              </a:ext>
            </a:extLst>
          </p:cNvPr>
          <p:cNvCxnSpPr>
            <a:cxnSpLocks/>
          </p:cNvCxnSpPr>
          <p:nvPr/>
        </p:nvCxnSpPr>
        <p:spPr>
          <a:xfrm>
            <a:off x="620742" y="2257099"/>
            <a:ext cx="8101882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FD37BD3-C300-4C29-B89B-DCC5FE984417}"/>
              </a:ext>
            </a:extLst>
          </p:cNvPr>
          <p:cNvSpPr/>
          <p:nvPr/>
        </p:nvSpPr>
        <p:spPr>
          <a:xfrm>
            <a:off x="962150" y="1849992"/>
            <a:ext cx="2608029" cy="688679"/>
          </a:xfrm>
          <a:prstGeom prst="rect">
            <a:avLst/>
          </a:prstGeom>
          <a:solidFill>
            <a:srgbClr val="D0CECE">
              <a:alpha val="34118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58A588-8A69-4BAE-A924-AD8B4C112A1A}"/>
              </a:ext>
            </a:extLst>
          </p:cNvPr>
          <p:cNvSpPr/>
          <p:nvPr/>
        </p:nvSpPr>
        <p:spPr>
          <a:xfrm>
            <a:off x="2965880" y="1849992"/>
            <a:ext cx="604300" cy="688679"/>
          </a:xfrm>
          <a:prstGeom prst="rect">
            <a:avLst/>
          </a:prstGeom>
          <a:solidFill>
            <a:srgbClr val="C00000">
              <a:alpha val="34118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4FFFCA-6C53-412C-A8A2-C516B9BE1AEC}"/>
              </a:ext>
            </a:extLst>
          </p:cNvPr>
          <p:cNvSpPr/>
          <p:nvPr/>
        </p:nvSpPr>
        <p:spPr>
          <a:xfrm>
            <a:off x="3570180" y="1849992"/>
            <a:ext cx="4826441" cy="688679"/>
          </a:xfrm>
          <a:prstGeom prst="rect">
            <a:avLst/>
          </a:prstGeom>
          <a:solidFill>
            <a:srgbClr val="D0CECE">
              <a:alpha val="34118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05A1A7-0274-47BA-A64A-D53C113DC18F}"/>
              </a:ext>
            </a:extLst>
          </p:cNvPr>
          <p:cNvSpPr txBox="1"/>
          <p:nvPr/>
        </p:nvSpPr>
        <p:spPr>
          <a:xfrm>
            <a:off x="1490467" y="2757419"/>
            <a:ext cx="94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Nones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FF4E0F-4C2E-447E-B6B9-5B440895E859}"/>
              </a:ext>
            </a:extLst>
          </p:cNvPr>
          <p:cNvSpPr txBox="1"/>
          <p:nvPr/>
        </p:nvSpPr>
        <p:spPr>
          <a:xfrm>
            <a:off x="2071352" y="1197768"/>
            <a:ext cx="2608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Liminals</a:t>
            </a:r>
            <a:endParaRPr lang="en-US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Religiously in between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C58AF2-213B-42DE-BFBF-CB5CC677EA5C}"/>
              </a:ext>
            </a:extLst>
          </p:cNvPr>
          <p:cNvSpPr txBox="1"/>
          <p:nvPr/>
        </p:nvSpPr>
        <p:spPr>
          <a:xfrm>
            <a:off x="5470540" y="2728732"/>
            <a:ext cx="102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Somes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0E7814-DD7E-4752-80CF-DEDBD31F2C4E}"/>
              </a:ext>
            </a:extLst>
          </p:cNvPr>
          <p:cNvSpPr txBox="1"/>
          <p:nvPr/>
        </p:nvSpPr>
        <p:spPr>
          <a:xfrm>
            <a:off x="2047539" y="6256313"/>
            <a:ext cx="1025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Nones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F659E1-0F23-488C-A899-1DE2B75675EC}"/>
              </a:ext>
            </a:extLst>
          </p:cNvPr>
          <p:cNvSpPr txBox="1"/>
          <p:nvPr/>
        </p:nvSpPr>
        <p:spPr>
          <a:xfrm>
            <a:off x="1825090" y="3105834"/>
            <a:ext cx="566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Liminals</a:t>
            </a:r>
            <a:endParaRPr lang="en-US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Conforming but Flexible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8E7B6D-B157-4598-A3F9-6E41294AAC75}"/>
              </a:ext>
            </a:extLst>
          </p:cNvPr>
          <p:cNvSpPr txBox="1"/>
          <p:nvPr/>
        </p:nvSpPr>
        <p:spPr>
          <a:xfrm>
            <a:off x="6192995" y="6285240"/>
            <a:ext cx="90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Somes</a:t>
            </a: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704DE86A-5478-4D43-8C7C-A84700B98CA2}"/>
              </a:ext>
            </a:extLst>
          </p:cNvPr>
          <p:cNvSpPr/>
          <p:nvPr/>
        </p:nvSpPr>
        <p:spPr>
          <a:xfrm>
            <a:off x="2995055" y="3854818"/>
            <a:ext cx="3153885" cy="2523338"/>
          </a:xfrm>
          <a:prstGeom prst="triangl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A48F761-A07F-4D72-AA62-5D171B1A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2842"/>
          </a:xfrm>
        </p:spPr>
        <p:txBody>
          <a:bodyPr/>
          <a:lstStyle/>
          <a:p>
            <a:r>
              <a:rPr lang="en-US" dirty="0" err="1">
                <a:latin typeface="Oswald Regular" panose="02000503000000000000" pitchFamily="2" charset="0"/>
              </a:rPr>
              <a:t>Liminals</a:t>
            </a:r>
            <a:r>
              <a:rPr lang="en-US" dirty="0">
                <a:latin typeface="Oswald Regular" panose="02000503000000000000" pitchFamily="2" charset="0"/>
              </a:rPr>
              <a:t>’ parents</a:t>
            </a:r>
          </a:p>
        </p:txBody>
      </p:sp>
    </p:spTree>
    <p:extLst>
      <p:ext uri="{BB962C8B-B14F-4D97-AF65-F5344CB8AC3E}">
        <p14:creationId xmlns:p14="http://schemas.microsoft.com/office/powerpoint/2010/main" val="233128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3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512F0B-8165-45CC-A5CB-48DC6BBA995D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BACKGROUND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1279F4-A85D-4BCC-BFE6-BF50EAF89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78" y="233911"/>
            <a:ext cx="8593721" cy="644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63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E4FE9F-8276-4CD3-8CAB-A0F94B043E48}"/>
              </a:ext>
            </a:extLst>
          </p:cNvPr>
          <p:cNvSpPr/>
          <p:nvPr/>
        </p:nvSpPr>
        <p:spPr>
          <a:xfrm>
            <a:off x="1" y="3938954"/>
            <a:ext cx="9143999" cy="2919046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9E5863-EDD3-4946-B775-838BE4194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052198"/>
            <a:ext cx="7772400" cy="280580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Simon G. Brauer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Ph.D. Candidate in Sociology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Duke University</a:t>
            </a:r>
          </a:p>
          <a:p>
            <a:pPr algn="l"/>
            <a:endParaRPr lang="en-US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simon.brauer@duke.edu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simonbrauer.github.io (website)</a:t>
            </a:r>
          </a:p>
        </p:txBody>
      </p:sp>
    </p:spTree>
    <p:extLst>
      <p:ext uri="{BB962C8B-B14F-4D97-AF65-F5344CB8AC3E}">
        <p14:creationId xmlns:p14="http://schemas.microsoft.com/office/powerpoint/2010/main" val="2221962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31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E815F-19E2-4657-A4DF-A3160359212A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14850F-C26C-4EA9-B68D-1472D1413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78" y="194070"/>
            <a:ext cx="8593720" cy="644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64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32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E815F-19E2-4657-A4DF-A3160359212A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14850F-C26C-4EA9-B68D-1472D1413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78" y="194070"/>
            <a:ext cx="8593720" cy="644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5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33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E815F-19E2-4657-A4DF-A3160359212A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14850F-C26C-4EA9-B68D-1472D1413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78" y="194070"/>
            <a:ext cx="8593720" cy="644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35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34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E815F-19E2-4657-A4DF-A3160359212A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14850F-C26C-4EA9-B68D-1472D1413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78" y="194070"/>
            <a:ext cx="8593720" cy="644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68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35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E815F-19E2-4657-A4DF-A3160359212A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14850F-C26C-4EA9-B68D-1472D1413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78" y="194070"/>
            <a:ext cx="8593720" cy="644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47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36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E815F-19E2-4657-A4DF-A3160359212A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14850F-C26C-4EA9-B68D-1472D1413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78" y="194070"/>
            <a:ext cx="8593720" cy="644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627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37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E815F-19E2-4657-A4DF-A3160359212A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14850F-C26C-4EA9-B68D-1472D1413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78" y="194070"/>
            <a:ext cx="8593720" cy="644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051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38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E815F-19E2-4657-A4DF-A3160359212A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14850F-C26C-4EA9-B68D-1472D1413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78" y="194070"/>
            <a:ext cx="8593720" cy="644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774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39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E815F-19E2-4657-A4DF-A3160359212A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14850F-C26C-4EA9-B68D-1472D1413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78" y="194070"/>
            <a:ext cx="8593720" cy="644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3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4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512F0B-8165-45CC-A5CB-48DC6BBA995D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BACKGROUND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26BB21-1A68-4B7B-9283-3844290DD9FB}"/>
              </a:ext>
            </a:extLst>
          </p:cNvPr>
          <p:cNvCxnSpPr>
            <a:cxnSpLocks/>
          </p:cNvCxnSpPr>
          <p:nvPr/>
        </p:nvCxnSpPr>
        <p:spPr>
          <a:xfrm>
            <a:off x="604266" y="1545009"/>
            <a:ext cx="8101882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FD37BD3-C300-4C29-B89B-DCC5FE984417}"/>
              </a:ext>
            </a:extLst>
          </p:cNvPr>
          <p:cNvSpPr/>
          <p:nvPr/>
        </p:nvSpPr>
        <p:spPr>
          <a:xfrm>
            <a:off x="945674" y="1137902"/>
            <a:ext cx="2608029" cy="688679"/>
          </a:xfrm>
          <a:prstGeom prst="rect">
            <a:avLst/>
          </a:prstGeom>
          <a:solidFill>
            <a:srgbClr val="D0CECE">
              <a:alpha val="34118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58A588-8A69-4BAE-A924-AD8B4C112A1A}"/>
              </a:ext>
            </a:extLst>
          </p:cNvPr>
          <p:cNvSpPr/>
          <p:nvPr/>
        </p:nvSpPr>
        <p:spPr>
          <a:xfrm>
            <a:off x="2949404" y="1137902"/>
            <a:ext cx="604300" cy="688679"/>
          </a:xfrm>
          <a:prstGeom prst="rect">
            <a:avLst/>
          </a:prstGeom>
          <a:solidFill>
            <a:srgbClr val="C00000">
              <a:alpha val="34118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4FFFCA-6C53-412C-A8A2-C516B9BE1AEC}"/>
              </a:ext>
            </a:extLst>
          </p:cNvPr>
          <p:cNvSpPr/>
          <p:nvPr/>
        </p:nvSpPr>
        <p:spPr>
          <a:xfrm>
            <a:off x="3553704" y="1137902"/>
            <a:ext cx="4826441" cy="688679"/>
          </a:xfrm>
          <a:prstGeom prst="rect">
            <a:avLst/>
          </a:prstGeom>
          <a:solidFill>
            <a:srgbClr val="D0CECE">
              <a:alpha val="34118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05A1A7-0274-47BA-A64A-D53C113DC18F}"/>
              </a:ext>
            </a:extLst>
          </p:cNvPr>
          <p:cNvSpPr txBox="1"/>
          <p:nvPr/>
        </p:nvSpPr>
        <p:spPr>
          <a:xfrm>
            <a:off x="1473991" y="2045329"/>
            <a:ext cx="94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Nones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FF4E0F-4C2E-447E-B6B9-5B440895E859}"/>
              </a:ext>
            </a:extLst>
          </p:cNvPr>
          <p:cNvSpPr txBox="1"/>
          <p:nvPr/>
        </p:nvSpPr>
        <p:spPr>
          <a:xfrm>
            <a:off x="2738694" y="2045329"/>
            <a:ext cx="102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Liminals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C58AF2-213B-42DE-BFBF-CB5CC677EA5C}"/>
              </a:ext>
            </a:extLst>
          </p:cNvPr>
          <p:cNvSpPr txBox="1"/>
          <p:nvPr/>
        </p:nvSpPr>
        <p:spPr>
          <a:xfrm>
            <a:off x="5454064" y="2016642"/>
            <a:ext cx="102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Somes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B66400-420D-4FBF-A88D-383F2E7D334D}"/>
              </a:ext>
            </a:extLst>
          </p:cNvPr>
          <p:cNvSpPr txBox="1"/>
          <p:nvPr/>
        </p:nvSpPr>
        <p:spPr>
          <a:xfrm>
            <a:off x="3072300" y="477449"/>
            <a:ext cx="3338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Oswald Regular" panose="02000503000000000000" pitchFamily="2" charset="0"/>
              </a:rPr>
              <a:t>Intermediate state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0E7814-DD7E-4752-80CF-DEDBD31F2C4E}"/>
              </a:ext>
            </a:extLst>
          </p:cNvPr>
          <p:cNvSpPr txBox="1"/>
          <p:nvPr/>
        </p:nvSpPr>
        <p:spPr>
          <a:xfrm>
            <a:off x="2047539" y="5812869"/>
            <a:ext cx="1025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Nones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F659E1-0F23-488C-A899-1DE2B75675EC}"/>
              </a:ext>
            </a:extLst>
          </p:cNvPr>
          <p:cNvSpPr txBox="1"/>
          <p:nvPr/>
        </p:nvSpPr>
        <p:spPr>
          <a:xfrm>
            <a:off x="4059139" y="2823294"/>
            <a:ext cx="1025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Liminals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8E7B6D-B157-4598-A3F9-6E41294AAC75}"/>
              </a:ext>
            </a:extLst>
          </p:cNvPr>
          <p:cNvSpPr txBox="1"/>
          <p:nvPr/>
        </p:nvSpPr>
        <p:spPr>
          <a:xfrm>
            <a:off x="6192995" y="5841796"/>
            <a:ext cx="90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Somes</a:t>
            </a: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704DE86A-5478-4D43-8C7C-A84700B98CA2}"/>
              </a:ext>
            </a:extLst>
          </p:cNvPr>
          <p:cNvSpPr/>
          <p:nvPr/>
        </p:nvSpPr>
        <p:spPr>
          <a:xfrm>
            <a:off x="2995055" y="3411374"/>
            <a:ext cx="3153885" cy="2523338"/>
          </a:xfrm>
          <a:prstGeom prst="triangl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F68AF0-D6A4-4768-8706-60A53FE9AAD2}"/>
              </a:ext>
            </a:extLst>
          </p:cNvPr>
          <p:cNvSpPr txBox="1"/>
          <p:nvPr/>
        </p:nvSpPr>
        <p:spPr>
          <a:xfrm>
            <a:off x="3468092" y="6211128"/>
            <a:ext cx="220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Oswald Regular" panose="02000503000000000000" pitchFamily="2" charset="0"/>
              </a:rPr>
              <a:t>Distinct state</a:t>
            </a:r>
          </a:p>
        </p:txBody>
      </p:sp>
    </p:spTree>
    <p:extLst>
      <p:ext uri="{BB962C8B-B14F-4D97-AF65-F5344CB8AC3E}">
        <p14:creationId xmlns:p14="http://schemas.microsoft.com/office/powerpoint/2010/main" val="300781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/>
      <p:bldP spid="18" grpId="0"/>
      <p:bldP spid="19" grpId="0"/>
      <p:bldP spid="20" grpId="0"/>
      <p:bldP spid="22" grpId="0"/>
      <p:bldP spid="23" grpId="0"/>
      <p:bldP spid="24" grpId="0"/>
      <p:bldP spid="25" grpId="0" animBg="1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40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E815F-19E2-4657-A4DF-A3160359212A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14850F-C26C-4EA9-B68D-1472D1413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78" y="194070"/>
            <a:ext cx="8593720" cy="644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60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41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E815F-19E2-4657-A4DF-A3160359212A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14850F-C26C-4EA9-B68D-1472D1413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78" y="194070"/>
            <a:ext cx="8593720" cy="644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24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42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E815F-19E2-4657-A4DF-A3160359212A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14850F-C26C-4EA9-B68D-1472D1413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78" y="194070"/>
            <a:ext cx="8593720" cy="644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93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43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E815F-19E2-4657-A4DF-A3160359212A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14850F-C26C-4EA9-B68D-1472D1413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78" y="194070"/>
            <a:ext cx="8593720" cy="644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4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1884-5D8C-4DCD-9425-3F4A9A34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2842"/>
          </a:xfrm>
        </p:spPr>
        <p:txBody>
          <a:bodyPr/>
          <a:lstStyle/>
          <a:p>
            <a:r>
              <a:rPr lang="en-US" dirty="0">
                <a:latin typeface="Oswald Regular" panose="02000503000000000000" pitchFamily="2" charset="0"/>
              </a:rPr>
              <a:t>Longitudinal Study of Generations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5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D6E08A-0851-48BE-9B7F-B9DCDBE4E55F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METHODS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AAB991-07D3-46E7-8BD2-931733FF15C1}"/>
              </a:ext>
            </a:extLst>
          </p:cNvPr>
          <p:cNvCxnSpPr/>
          <p:nvPr/>
        </p:nvCxnSpPr>
        <p:spPr>
          <a:xfrm>
            <a:off x="2359152" y="1462042"/>
            <a:ext cx="0" cy="50308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2D2DDA-07BE-4E10-81EF-318F979531EA}"/>
              </a:ext>
            </a:extLst>
          </p:cNvPr>
          <p:cNvCxnSpPr/>
          <p:nvPr/>
        </p:nvCxnSpPr>
        <p:spPr>
          <a:xfrm>
            <a:off x="1603248" y="1446803"/>
            <a:ext cx="7559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6D2AEC-E1F9-4E85-A169-504455989025}"/>
              </a:ext>
            </a:extLst>
          </p:cNvPr>
          <p:cNvCxnSpPr/>
          <p:nvPr/>
        </p:nvCxnSpPr>
        <p:spPr>
          <a:xfrm>
            <a:off x="1621536" y="6477634"/>
            <a:ext cx="7559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51608F-8D0B-4036-840D-00FB1D7964F4}"/>
              </a:ext>
            </a:extLst>
          </p:cNvPr>
          <p:cNvCxnSpPr/>
          <p:nvPr/>
        </p:nvCxnSpPr>
        <p:spPr>
          <a:xfrm>
            <a:off x="1603248" y="2684291"/>
            <a:ext cx="7559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6B384F-E264-48C5-8A4C-ACE47388B744}"/>
              </a:ext>
            </a:extLst>
          </p:cNvPr>
          <p:cNvCxnSpPr/>
          <p:nvPr/>
        </p:nvCxnSpPr>
        <p:spPr>
          <a:xfrm>
            <a:off x="1603248" y="3318275"/>
            <a:ext cx="7559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5505B3-0AB8-4294-9AEC-69A04C59CB58}"/>
              </a:ext>
            </a:extLst>
          </p:cNvPr>
          <p:cNvCxnSpPr/>
          <p:nvPr/>
        </p:nvCxnSpPr>
        <p:spPr>
          <a:xfrm>
            <a:off x="1621536" y="3965266"/>
            <a:ext cx="7559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969947-463A-449F-BC69-AD08FF760B13}"/>
              </a:ext>
            </a:extLst>
          </p:cNvPr>
          <p:cNvCxnSpPr/>
          <p:nvPr/>
        </p:nvCxnSpPr>
        <p:spPr>
          <a:xfrm>
            <a:off x="1603248" y="4622819"/>
            <a:ext cx="7559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D002165-FE84-419B-9D0B-D5FCFD822F69}"/>
              </a:ext>
            </a:extLst>
          </p:cNvPr>
          <p:cNvCxnSpPr/>
          <p:nvPr/>
        </p:nvCxnSpPr>
        <p:spPr>
          <a:xfrm>
            <a:off x="1603248" y="5195843"/>
            <a:ext cx="7559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C2FBFD-D4DD-4641-8B80-7D964C14F27A}"/>
              </a:ext>
            </a:extLst>
          </p:cNvPr>
          <p:cNvCxnSpPr/>
          <p:nvPr/>
        </p:nvCxnSpPr>
        <p:spPr>
          <a:xfrm>
            <a:off x="1603248" y="5842019"/>
            <a:ext cx="7559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42207AA-A3D3-406B-9446-7782D1FAE6D0}"/>
              </a:ext>
            </a:extLst>
          </p:cNvPr>
          <p:cNvSpPr txBox="1"/>
          <p:nvPr/>
        </p:nvSpPr>
        <p:spPr>
          <a:xfrm>
            <a:off x="896112" y="1277376"/>
            <a:ext cx="65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1971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15E18E-8667-4ABD-8744-1C8CA33D55E4}"/>
              </a:ext>
            </a:extLst>
          </p:cNvPr>
          <p:cNvSpPr txBox="1"/>
          <p:nvPr/>
        </p:nvSpPr>
        <p:spPr>
          <a:xfrm>
            <a:off x="896112" y="2499862"/>
            <a:ext cx="65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1985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40ACDE-54FE-4043-BDFF-7965079EB46F}"/>
              </a:ext>
            </a:extLst>
          </p:cNvPr>
          <p:cNvSpPr txBox="1"/>
          <p:nvPr/>
        </p:nvSpPr>
        <p:spPr>
          <a:xfrm>
            <a:off x="896112" y="3133609"/>
            <a:ext cx="65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1988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BE7934-4103-4BB6-8F1C-3571724E0B28}"/>
              </a:ext>
            </a:extLst>
          </p:cNvPr>
          <p:cNvSpPr txBox="1"/>
          <p:nvPr/>
        </p:nvSpPr>
        <p:spPr>
          <a:xfrm>
            <a:off x="890016" y="3767356"/>
            <a:ext cx="65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5E325A-AE80-4B8D-A34E-57641101703F}"/>
              </a:ext>
            </a:extLst>
          </p:cNvPr>
          <p:cNvSpPr txBox="1"/>
          <p:nvPr/>
        </p:nvSpPr>
        <p:spPr>
          <a:xfrm>
            <a:off x="890016" y="4438153"/>
            <a:ext cx="65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35C0DF-6E88-4B48-A9B3-34A4EA262424}"/>
              </a:ext>
            </a:extLst>
          </p:cNvPr>
          <p:cNvSpPr txBox="1"/>
          <p:nvPr/>
        </p:nvSpPr>
        <p:spPr>
          <a:xfrm>
            <a:off x="890016" y="4987845"/>
            <a:ext cx="65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08F48A-0AAF-4398-BBE4-6BE59C393739}"/>
              </a:ext>
            </a:extLst>
          </p:cNvPr>
          <p:cNvSpPr txBox="1"/>
          <p:nvPr/>
        </p:nvSpPr>
        <p:spPr>
          <a:xfrm>
            <a:off x="886968" y="5660880"/>
            <a:ext cx="65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CE7462-F44A-484A-9A7E-CE076FB68313}"/>
              </a:ext>
            </a:extLst>
          </p:cNvPr>
          <p:cNvSpPr txBox="1"/>
          <p:nvPr/>
        </p:nvSpPr>
        <p:spPr>
          <a:xfrm>
            <a:off x="886968" y="6292968"/>
            <a:ext cx="65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EE670F-DC0E-4130-94B9-AAB550781C72}"/>
              </a:ext>
            </a:extLst>
          </p:cNvPr>
          <p:cNvSpPr txBox="1"/>
          <p:nvPr/>
        </p:nvSpPr>
        <p:spPr>
          <a:xfrm>
            <a:off x="2407920" y="1329717"/>
            <a:ext cx="5510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Wave 1: survey of 3-generation families in California, who have a Generation 1 male subscribed in a Los Angeles HMO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3EEC12-F712-470F-B9B3-4EBB37A3AECE}"/>
              </a:ext>
            </a:extLst>
          </p:cNvPr>
          <p:cNvSpPr txBox="1"/>
          <p:nvPr/>
        </p:nvSpPr>
        <p:spPr>
          <a:xfrm>
            <a:off x="2450592" y="3767356"/>
            <a:ext cx="551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Wave 4: added a fourth generation</a:t>
            </a:r>
          </a:p>
        </p:txBody>
      </p:sp>
    </p:spTree>
    <p:extLst>
      <p:ext uri="{BB962C8B-B14F-4D97-AF65-F5344CB8AC3E}">
        <p14:creationId xmlns:p14="http://schemas.microsoft.com/office/powerpoint/2010/main" val="39985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1884-5D8C-4DCD-9425-3F4A9A34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2842"/>
          </a:xfrm>
        </p:spPr>
        <p:txBody>
          <a:bodyPr/>
          <a:lstStyle/>
          <a:p>
            <a:r>
              <a:rPr lang="en-US" dirty="0">
                <a:latin typeface="Oswald Regular" panose="02000503000000000000" pitchFamily="2" charset="0"/>
              </a:rPr>
              <a:t>Defining (ever) liminal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A555C-B420-4A0D-86B8-9DE852C21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7969"/>
            <a:ext cx="7886700" cy="70159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Stopped affiliating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6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D6E08A-0851-48BE-9B7F-B9DCDBE4E55F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METHODS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DCEE606-52DA-4165-AF7E-DCCD2605CE0B}"/>
              </a:ext>
            </a:extLst>
          </p:cNvPr>
          <p:cNvCxnSpPr>
            <a:cxnSpLocks/>
          </p:cNvCxnSpPr>
          <p:nvPr/>
        </p:nvCxnSpPr>
        <p:spPr>
          <a:xfrm>
            <a:off x="628650" y="2488863"/>
            <a:ext cx="6942582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D596F3E-C971-4DFC-BB7C-8C0FA6DD464F}"/>
              </a:ext>
            </a:extLst>
          </p:cNvPr>
          <p:cNvSpPr/>
          <p:nvPr/>
        </p:nvSpPr>
        <p:spPr>
          <a:xfrm>
            <a:off x="2262146" y="2170811"/>
            <a:ext cx="5028667" cy="317273"/>
          </a:xfrm>
          <a:prstGeom prst="rect">
            <a:avLst/>
          </a:prstGeom>
          <a:solidFill>
            <a:srgbClr val="D0CECE">
              <a:alpha val="34118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F89D1E-1931-422B-A7E1-0B988BA8C812}"/>
              </a:ext>
            </a:extLst>
          </p:cNvPr>
          <p:cNvCxnSpPr>
            <a:cxnSpLocks/>
          </p:cNvCxnSpPr>
          <p:nvPr/>
        </p:nvCxnSpPr>
        <p:spPr>
          <a:xfrm>
            <a:off x="628650" y="3585122"/>
            <a:ext cx="6893814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092BA66-03D5-4110-863D-F2FDE0BD2A18}"/>
              </a:ext>
            </a:extLst>
          </p:cNvPr>
          <p:cNvSpPr/>
          <p:nvPr/>
        </p:nvSpPr>
        <p:spPr>
          <a:xfrm>
            <a:off x="2540442" y="3292831"/>
            <a:ext cx="4750370" cy="309130"/>
          </a:xfrm>
          <a:prstGeom prst="rect">
            <a:avLst/>
          </a:prstGeom>
          <a:solidFill>
            <a:srgbClr val="D0CECE">
              <a:alpha val="34118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6CBB86-C2F5-4EED-876C-97E6913813DE}"/>
              </a:ext>
            </a:extLst>
          </p:cNvPr>
          <p:cNvCxnSpPr>
            <a:cxnSpLocks/>
          </p:cNvCxnSpPr>
          <p:nvPr/>
        </p:nvCxnSpPr>
        <p:spPr>
          <a:xfrm>
            <a:off x="781050" y="5322965"/>
            <a:ext cx="6692646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7ABA9F0-1CA7-44A8-9189-8FB4A4360701}"/>
              </a:ext>
            </a:extLst>
          </p:cNvPr>
          <p:cNvSpPr/>
          <p:nvPr/>
        </p:nvSpPr>
        <p:spPr>
          <a:xfrm>
            <a:off x="1090652" y="5004913"/>
            <a:ext cx="4419323" cy="303764"/>
          </a:xfrm>
          <a:prstGeom prst="rect">
            <a:avLst/>
          </a:prstGeom>
          <a:solidFill>
            <a:srgbClr val="D0CECE">
              <a:alpha val="34118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362D75B-BE10-4ECD-BD58-DB90AF15EF25}"/>
              </a:ext>
            </a:extLst>
          </p:cNvPr>
          <p:cNvCxnSpPr>
            <a:cxnSpLocks/>
          </p:cNvCxnSpPr>
          <p:nvPr/>
        </p:nvCxnSpPr>
        <p:spPr>
          <a:xfrm>
            <a:off x="781050" y="6342615"/>
            <a:ext cx="6656070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1E5787F-BE5D-4533-A7D9-BD9FA36E96D0}"/>
              </a:ext>
            </a:extLst>
          </p:cNvPr>
          <p:cNvSpPr/>
          <p:nvPr/>
        </p:nvSpPr>
        <p:spPr>
          <a:xfrm>
            <a:off x="1090652" y="6024563"/>
            <a:ext cx="4258711" cy="357672"/>
          </a:xfrm>
          <a:prstGeom prst="rect">
            <a:avLst/>
          </a:prstGeom>
          <a:solidFill>
            <a:srgbClr val="D0CECE">
              <a:alpha val="34118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A639F06-3137-422D-90C6-A0E5D96CC555}"/>
              </a:ext>
            </a:extLst>
          </p:cNvPr>
          <p:cNvCxnSpPr>
            <a:cxnSpLocks/>
          </p:cNvCxnSpPr>
          <p:nvPr/>
        </p:nvCxnSpPr>
        <p:spPr>
          <a:xfrm>
            <a:off x="1319917" y="2170811"/>
            <a:ext cx="0" cy="3172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ED30C8-4A84-490F-B207-1832A4E481D2}"/>
              </a:ext>
            </a:extLst>
          </p:cNvPr>
          <p:cNvCxnSpPr>
            <a:cxnSpLocks/>
          </p:cNvCxnSpPr>
          <p:nvPr/>
        </p:nvCxnSpPr>
        <p:spPr>
          <a:xfrm>
            <a:off x="2262147" y="2170811"/>
            <a:ext cx="0" cy="3172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C9FC24E-DD52-4EBD-B068-97E3816FC09F}"/>
              </a:ext>
            </a:extLst>
          </p:cNvPr>
          <p:cNvCxnSpPr>
            <a:cxnSpLocks/>
          </p:cNvCxnSpPr>
          <p:nvPr/>
        </p:nvCxnSpPr>
        <p:spPr>
          <a:xfrm>
            <a:off x="3283624" y="2170811"/>
            <a:ext cx="0" cy="3172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0997F-700A-46E7-BB34-6CDAF37146B5}"/>
              </a:ext>
            </a:extLst>
          </p:cNvPr>
          <p:cNvCxnSpPr>
            <a:cxnSpLocks/>
          </p:cNvCxnSpPr>
          <p:nvPr/>
        </p:nvCxnSpPr>
        <p:spPr>
          <a:xfrm>
            <a:off x="4418011" y="2170811"/>
            <a:ext cx="0" cy="3172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A512499-D092-46C4-9E49-0E1E531CE5C5}"/>
              </a:ext>
            </a:extLst>
          </p:cNvPr>
          <p:cNvCxnSpPr>
            <a:cxnSpLocks/>
          </p:cNvCxnSpPr>
          <p:nvPr/>
        </p:nvCxnSpPr>
        <p:spPr>
          <a:xfrm>
            <a:off x="5509989" y="2170811"/>
            <a:ext cx="0" cy="3172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F8CD20-8A86-48CA-8AAB-7CA65655E174}"/>
              </a:ext>
            </a:extLst>
          </p:cNvPr>
          <p:cNvCxnSpPr>
            <a:cxnSpLocks/>
          </p:cNvCxnSpPr>
          <p:nvPr/>
        </p:nvCxnSpPr>
        <p:spPr>
          <a:xfrm>
            <a:off x="6824075" y="2170811"/>
            <a:ext cx="0" cy="3172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2F85371-1737-4DD7-BD5B-6937FB87F3AC}"/>
              </a:ext>
            </a:extLst>
          </p:cNvPr>
          <p:cNvSpPr txBox="1">
            <a:spLocks/>
          </p:cNvSpPr>
          <p:nvPr/>
        </p:nvSpPr>
        <p:spPr>
          <a:xfrm>
            <a:off x="628650" y="4237823"/>
            <a:ext cx="7886700" cy="701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Started affiliating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2D14E76-0FF4-4A6B-AD20-A953E289D14D}"/>
              </a:ext>
            </a:extLst>
          </p:cNvPr>
          <p:cNvCxnSpPr>
            <a:cxnSpLocks/>
          </p:cNvCxnSpPr>
          <p:nvPr/>
        </p:nvCxnSpPr>
        <p:spPr>
          <a:xfrm>
            <a:off x="1319917" y="5004913"/>
            <a:ext cx="0" cy="3180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28361FC-7922-46AC-8557-94299EAC6BD7}"/>
              </a:ext>
            </a:extLst>
          </p:cNvPr>
          <p:cNvCxnSpPr>
            <a:cxnSpLocks/>
          </p:cNvCxnSpPr>
          <p:nvPr/>
        </p:nvCxnSpPr>
        <p:spPr>
          <a:xfrm>
            <a:off x="2262147" y="5004913"/>
            <a:ext cx="0" cy="3037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60B7F77-F566-4203-88E1-BA4D5F721449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3283624" y="5004913"/>
            <a:ext cx="16690" cy="3037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5717166-EDE6-49E9-861E-1E28F51EBF74}"/>
              </a:ext>
            </a:extLst>
          </p:cNvPr>
          <p:cNvCxnSpPr>
            <a:cxnSpLocks/>
          </p:cNvCxnSpPr>
          <p:nvPr/>
        </p:nvCxnSpPr>
        <p:spPr>
          <a:xfrm flipH="1">
            <a:off x="4418010" y="5004913"/>
            <a:ext cx="1" cy="3180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BBD2013-E371-4862-9970-77F9C3FEDAB0}"/>
              </a:ext>
            </a:extLst>
          </p:cNvPr>
          <p:cNvCxnSpPr>
            <a:cxnSpLocks/>
          </p:cNvCxnSpPr>
          <p:nvPr/>
        </p:nvCxnSpPr>
        <p:spPr>
          <a:xfrm flipH="1">
            <a:off x="5509975" y="5004913"/>
            <a:ext cx="14" cy="3180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A93785E-A114-4B68-ABE9-32A38CDDB9DC}"/>
              </a:ext>
            </a:extLst>
          </p:cNvPr>
          <p:cNvCxnSpPr>
            <a:cxnSpLocks/>
          </p:cNvCxnSpPr>
          <p:nvPr/>
        </p:nvCxnSpPr>
        <p:spPr>
          <a:xfrm>
            <a:off x="6824075" y="5004913"/>
            <a:ext cx="0" cy="3180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0335640-B12B-44EE-9766-138B3CDBB1E5}"/>
              </a:ext>
            </a:extLst>
          </p:cNvPr>
          <p:cNvSpPr txBox="1"/>
          <p:nvPr/>
        </p:nvSpPr>
        <p:spPr>
          <a:xfrm>
            <a:off x="2837946" y="1862531"/>
            <a:ext cx="1032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Previous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BE33941-FAA9-4CDA-B73A-D16DD43D3EB8}"/>
              </a:ext>
            </a:extLst>
          </p:cNvPr>
          <p:cNvSpPr txBox="1"/>
          <p:nvPr/>
        </p:nvSpPr>
        <p:spPr>
          <a:xfrm>
            <a:off x="3901831" y="4658605"/>
            <a:ext cx="1032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Previous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12B7F63-409E-4FCA-85B3-631BC305FF7D}"/>
              </a:ext>
            </a:extLst>
          </p:cNvPr>
          <p:cNvCxnSpPr>
            <a:cxnSpLocks/>
          </p:cNvCxnSpPr>
          <p:nvPr/>
        </p:nvCxnSpPr>
        <p:spPr>
          <a:xfrm>
            <a:off x="1317797" y="3267070"/>
            <a:ext cx="0" cy="3180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B3293FC-798B-48E0-B94D-E1E17B5E298A}"/>
              </a:ext>
            </a:extLst>
          </p:cNvPr>
          <p:cNvCxnSpPr>
            <a:cxnSpLocks/>
          </p:cNvCxnSpPr>
          <p:nvPr/>
        </p:nvCxnSpPr>
        <p:spPr>
          <a:xfrm flipH="1">
            <a:off x="2540442" y="3267070"/>
            <a:ext cx="1" cy="3180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CCAEE35-763A-4ACA-850E-135EFD4DDEDC}"/>
              </a:ext>
            </a:extLst>
          </p:cNvPr>
          <p:cNvCxnSpPr>
            <a:cxnSpLocks/>
          </p:cNvCxnSpPr>
          <p:nvPr/>
        </p:nvCxnSpPr>
        <p:spPr>
          <a:xfrm>
            <a:off x="3872690" y="3267070"/>
            <a:ext cx="0" cy="3348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B553D64-9FCC-4386-BDBC-CB777E3D5005}"/>
              </a:ext>
            </a:extLst>
          </p:cNvPr>
          <p:cNvCxnSpPr>
            <a:cxnSpLocks/>
          </p:cNvCxnSpPr>
          <p:nvPr/>
        </p:nvCxnSpPr>
        <p:spPr>
          <a:xfrm flipH="1">
            <a:off x="5349363" y="3267070"/>
            <a:ext cx="10" cy="3348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8C41E6B-6DB9-42F5-B499-BCD79BD7DBD0}"/>
              </a:ext>
            </a:extLst>
          </p:cNvPr>
          <p:cNvCxnSpPr>
            <a:cxnSpLocks/>
          </p:cNvCxnSpPr>
          <p:nvPr/>
        </p:nvCxnSpPr>
        <p:spPr>
          <a:xfrm>
            <a:off x="6821955" y="3267070"/>
            <a:ext cx="0" cy="3348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DFBAA02-36A2-469F-A387-35F4D6E53B2A}"/>
              </a:ext>
            </a:extLst>
          </p:cNvPr>
          <p:cNvCxnSpPr>
            <a:cxnSpLocks/>
          </p:cNvCxnSpPr>
          <p:nvPr/>
        </p:nvCxnSpPr>
        <p:spPr>
          <a:xfrm>
            <a:off x="1317797" y="6024563"/>
            <a:ext cx="0" cy="3576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0E1FF78-AA5D-448E-B609-AC1F0A004299}"/>
              </a:ext>
            </a:extLst>
          </p:cNvPr>
          <p:cNvCxnSpPr>
            <a:cxnSpLocks/>
          </p:cNvCxnSpPr>
          <p:nvPr/>
        </p:nvCxnSpPr>
        <p:spPr>
          <a:xfrm flipH="1">
            <a:off x="2540442" y="6024563"/>
            <a:ext cx="1" cy="3180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55F5BBB-B7E5-431B-86E0-2161E1D8158A}"/>
              </a:ext>
            </a:extLst>
          </p:cNvPr>
          <p:cNvCxnSpPr>
            <a:cxnSpLocks/>
          </p:cNvCxnSpPr>
          <p:nvPr/>
        </p:nvCxnSpPr>
        <p:spPr>
          <a:xfrm flipH="1">
            <a:off x="3870303" y="6024563"/>
            <a:ext cx="2387" cy="3180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3F66660-AA05-49E8-939E-D8DB208D9E2E}"/>
              </a:ext>
            </a:extLst>
          </p:cNvPr>
          <p:cNvCxnSpPr>
            <a:cxnSpLocks/>
          </p:cNvCxnSpPr>
          <p:nvPr/>
        </p:nvCxnSpPr>
        <p:spPr>
          <a:xfrm flipH="1">
            <a:off x="5349363" y="6024563"/>
            <a:ext cx="10" cy="3576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AF2ABAD-1812-4198-86F8-93A6EEC3592D}"/>
              </a:ext>
            </a:extLst>
          </p:cNvPr>
          <p:cNvCxnSpPr>
            <a:cxnSpLocks/>
          </p:cNvCxnSpPr>
          <p:nvPr/>
        </p:nvCxnSpPr>
        <p:spPr>
          <a:xfrm>
            <a:off x="6821955" y="6024563"/>
            <a:ext cx="0" cy="3180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3D5B3A48-E8F8-4E0F-94CD-80834EAD8A1D}"/>
              </a:ext>
            </a:extLst>
          </p:cNvPr>
          <p:cNvSpPr txBox="1"/>
          <p:nvPr/>
        </p:nvSpPr>
        <p:spPr>
          <a:xfrm>
            <a:off x="3385653" y="2956118"/>
            <a:ext cx="1032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Previous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66BC5DA-DABF-42ED-AAD1-21BAEF22E3EF}"/>
              </a:ext>
            </a:extLst>
          </p:cNvPr>
          <p:cNvSpPr txBox="1"/>
          <p:nvPr/>
        </p:nvSpPr>
        <p:spPr>
          <a:xfrm>
            <a:off x="3338197" y="5692541"/>
            <a:ext cx="1032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Previous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C5CD5AD-08EF-492C-A899-8534160DE49C}"/>
              </a:ext>
            </a:extLst>
          </p:cNvPr>
          <p:cNvSpPr txBox="1"/>
          <p:nvPr/>
        </p:nvSpPr>
        <p:spPr>
          <a:xfrm>
            <a:off x="7571232" y="2148678"/>
            <a:ext cx="134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Service attendance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0E28213-05A9-4701-9D0B-A01E4C8B778A}"/>
              </a:ext>
            </a:extLst>
          </p:cNvPr>
          <p:cNvSpPr txBox="1"/>
          <p:nvPr/>
        </p:nvSpPr>
        <p:spPr>
          <a:xfrm>
            <a:off x="7473696" y="5010269"/>
            <a:ext cx="134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Service attendance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6130B19-1120-4E73-B335-31CA1B9F9D50}"/>
              </a:ext>
            </a:extLst>
          </p:cNvPr>
          <p:cNvSpPr txBox="1"/>
          <p:nvPr/>
        </p:nvSpPr>
        <p:spPr>
          <a:xfrm>
            <a:off x="7614019" y="3267070"/>
            <a:ext cx="134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Self-rated religiosity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1CB4AD2-AC65-4E3C-9139-92793467AE00}"/>
              </a:ext>
            </a:extLst>
          </p:cNvPr>
          <p:cNvSpPr txBox="1"/>
          <p:nvPr/>
        </p:nvSpPr>
        <p:spPr>
          <a:xfrm>
            <a:off x="7437120" y="6012957"/>
            <a:ext cx="134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Self-rated religiosity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3FB0045-5F60-4A7A-BB7C-1DAE9C45AF94}"/>
              </a:ext>
            </a:extLst>
          </p:cNvPr>
          <p:cNvSpPr txBox="1"/>
          <p:nvPr/>
        </p:nvSpPr>
        <p:spPr>
          <a:xfrm>
            <a:off x="926393" y="2514192"/>
            <a:ext cx="6364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Never					     			 Weekly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DD4232F-00F1-461A-8ECF-8441F81D152A}"/>
              </a:ext>
            </a:extLst>
          </p:cNvPr>
          <p:cNvSpPr txBox="1"/>
          <p:nvPr/>
        </p:nvSpPr>
        <p:spPr>
          <a:xfrm>
            <a:off x="781051" y="3592228"/>
            <a:ext cx="6570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at all			   					   Very		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7335188-D698-479E-AC9C-3E140CC0E863}"/>
              </a:ext>
            </a:extLst>
          </p:cNvPr>
          <p:cNvSpPr/>
          <p:nvPr/>
        </p:nvSpPr>
        <p:spPr>
          <a:xfrm>
            <a:off x="2262105" y="2184911"/>
            <a:ext cx="5028667" cy="317273"/>
          </a:xfrm>
          <a:prstGeom prst="rect">
            <a:avLst/>
          </a:prstGeom>
          <a:solidFill>
            <a:srgbClr val="D0CECE">
              <a:alpha val="34118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DCCF544-7454-4EF5-8FB9-3BF044F861E9}"/>
              </a:ext>
            </a:extLst>
          </p:cNvPr>
          <p:cNvSpPr/>
          <p:nvPr/>
        </p:nvSpPr>
        <p:spPr>
          <a:xfrm>
            <a:off x="2540401" y="3306931"/>
            <a:ext cx="4750370" cy="309130"/>
          </a:xfrm>
          <a:prstGeom prst="rect">
            <a:avLst/>
          </a:prstGeom>
          <a:solidFill>
            <a:srgbClr val="D0CECE">
              <a:alpha val="34118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444F843-6D8E-484C-A61B-C02D2D8BDFF0}"/>
              </a:ext>
            </a:extLst>
          </p:cNvPr>
          <p:cNvSpPr/>
          <p:nvPr/>
        </p:nvSpPr>
        <p:spPr>
          <a:xfrm>
            <a:off x="1090611" y="5019013"/>
            <a:ext cx="4419323" cy="303764"/>
          </a:xfrm>
          <a:prstGeom prst="rect">
            <a:avLst/>
          </a:prstGeom>
          <a:solidFill>
            <a:srgbClr val="D0CECE">
              <a:alpha val="34118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29A6DA2-BA11-4FC3-99A2-C0ABE8E0D105}"/>
              </a:ext>
            </a:extLst>
          </p:cNvPr>
          <p:cNvSpPr/>
          <p:nvPr/>
        </p:nvSpPr>
        <p:spPr>
          <a:xfrm>
            <a:off x="1090611" y="6038663"/>
            <a:ext cx="4258711" cy="357672"/>
          </a:xfrm>
          <a:prstGeom prst="rect">
            <a:avLst/>
          </a:prstGeom>
          <a:solidFill>
            <a:srgbClr val="D0CECE">
              <a:alpha val="34118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5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2" grpId="0" animBg="1"/>
      <p:bldP spid="14" grpId="0" animBg="1"/>
      <p:bldP spid="16" grpId="0" animBg="1"/>
      <p:bldP spid="26" grpId="0"/>
      <p:bldP spid="53" grpId="0"/>
      <p:bldP spid="55" grpId="0"/>
      <p:bldP spid="68" grpId="0"/>
      <p:bldP spid="69" grpId="0"/>
      <p:bldP spid="70" grpId="0"/>
      <p:bldP spid="71" grpId="0"/>
      <p:bldP spid="72" grpId="0"/>
      <p:bldP spid="73" grpId="0"/>
      <p:bldP spid="85" grpId="0"/>
      <p:bldP spid="97" grpId="0"/>
      <p:bldP spid="98" grpId="0" animBg="1"/>
      <p:bldP spid="99" grpId="0" animBg="1"/>
      <p:bldP spid="100" grpId="0" animBg="1"/>
      <p:bldP spid="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1884-5D8C-4DCD-9425-3F4A9A34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2842"/>
          </a:xfrm>
        </p:spPr>
        <p:txBody>
          <a:bodyPr/>
          <a:lstStyle/>
          <a:p>
            <a:r>
              <a:rPr lang="en-US" dirty="0">
                <a:latin typeface="Oswald Regular" panose="02000503000000000000" pitchFamily="2" charset="0"/>
              </a:rPr>
              <a:t>Predictors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A555C-B420-4A0D-86B8-9DE852C21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7969"/>
            <a:ext cx="7886700" cy="490899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Parents’ religious characteristics</a:t>
            </a:r>
          </a:p>
          <a:p>
            <a:pPr marL="0" indent="0"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Religious service attendance</a:t>
            </a:r>
          </a:p>
          <a:p>
            <a:pPr marL="0" indent="0"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Self-rated religiosity</a:t>
            </a:r>
          </a:p>
          <a:p>
            <a:pPr marL="0" indent="0">
              <a:buNone/>
            </a:pP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Parents’ parenting attitudes</a:t>
            </a:r>
          </a:p>
          <a:p>
            <a:pPr marL="0" indent="0"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Rules should be flexible when raising children</a:t>
            </a:r>
          </a:p>
          <a:p>
            <a:pPr marL="0" indent="0"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People should change their lifestyle to align with their families’ values</a:t>
            </a:r>
          </a:p>
          <a:p>
            <a:pPr marL="0" indent="0"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 children should receive religious instruction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7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D6E08A-0851-48BE-9B7F-B9DCDBE4E55F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409026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1884-5D8C-4DCD-9425-3F4A9A34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2842"/>
          </a:xfrm>
        </p:spPr>
        <p:txBody>
          <a:bodyPr/>
          <a:lstStyle/>
          <a:p>
            <a:r>
              <a:rPr lang="en-US" dirty="0">
                <a:latin typeface="Oswald Regular" panose="02000503000000000000" pitchFamily="2" charset="0"/>
              </a:rPr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A555C-B420-4A0D-86B8-9DE852C21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7969"/>
            <a:ext cx="7886700" cy="490899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Bivariate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descriptives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Multiple imputation</a:t>
            </a:r>
          </a:p>
          <a:p>
            <a:pPr marL="0" indent="0">
              <a:buNone/>
            </a:pP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Multilevel logistic regression</a:t>
            </a:r>
          </a:p>
          <a:p>
            <a:pPr marL="0" indent="0">
              <a:buNone/>
            </a:pP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“Bayesian rank-sum” test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8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D6E08A-0851-48BE-9B7F-B9DCDBE4E55F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METHODS</a:t>
            </a: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E9578121-2E16-4F4D-AF2A-EB1DF0F8E67A}"/>
              </a:ext>
            </a:extLst>
          </p:cNvPr>
          <p:cNvSpPr/>
          <p:nvPr/>
        </p:nvSpPr>
        <p:spPr>
          <a:xfrm>
            <a:off x="-1210962" y="1633096"/>
            <a:ext cx="8336692" cy="2809103"/>
          </a:xfrm>
          <a:prstGeom prst="mathMultiply">
            <a:avLst/>
          </a:prstGeom>
          <a:solidFill>
            <a:srgbClr val="CC000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5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1884-5D8C-4DCD-9425-3F4A9A34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8177599" cy="90284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Oswald Regular" panose="02000503000000000000" pitchFamily="2" charset="0"/>
              </a:rPr>
              <a:t>What is a Bayesian rank-sum test anyway?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8F3204-D06F-4863-8A13-BDF01F675EB1}"/>
              </a:ext>
            </a:extLst>
          </p:cNvPr>
          <p:cNvSpPr/>
          <p:nvPr/>
        </p:nvSpPr>
        <p:spPr>
          <a:xfrm>
            <a:off x="0" y="0"/>
            <a:ext cx="524786" cy="68580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8560B-5E87-4F62-A971-6D8361CADC28}"/>
              </a:ext>
            </a:extLst>
          </p:cNvPr>
          <p:cNvSpPr txBox="1"/>
          <p:nvPr/>
        </p:nvSpPr>
        <p:spPr>
          <a:xfrm>
            <a:off x="0" y="6396335"/>
            <a:ext cx="5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59A02-C5AD-438F-B71A-2DD1975FD887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Regular" panose="02000503000000000000" pitchFamily="2" charset="0"/>
                <a:ea typeface="+mn-ea"/>
                <a:cs typeface="+mn-cs"/>
              </a:rPr>
              <a:t>9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D6E08A-0851-48BE-9B7F-B9DCDBE4E55F}"/>
              </a:ext>
            </a:extLst>
          </p:cNvPr>
          <p:cNvSpPr txBox="1"/>
          <p:nvPr/>
        </p:nvSpPr>
        <p:spPr>
          <a:xfrm>
            <a:off x="-18433" y="365127"/>
            <a:ext cx="550279" cy="6031208"/>
          </a:xfrm>
          <a:prstGeom prst="rect">
            <a:avLst/>
          </a:prstGeom>
          <a:noFill/>
        </p:spPr>
        <p:txBody>
          <a:bodyPr vert="wordArtVert" wrap="square" tIns="0" bIns="0" rtlCol="0" anchor="ctr" anchorCtr="0">
            <a:spAutoFit/>
          </a:bodyPr>
          <a:lstStyle/>
          <a:p>
            <a:r>
              <a:rPr lang="en-US" kern="800" spc="-800" dirty="0">
                <a:solidFill>
                  <a:schemeClr val="bg1">
                    <a:lumMod val="95000"/>
                  </a:schemeClr>
                </a:solidFill>
                <a:latin typeface="Oswald Regular" panose="02000503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METHODS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3A26EF-C1F2-4179-9BFB-5B11BF3BC2F5}"/>
              </a:ext>
            </a:extLst>
          </p:cNvPr>
          <p:cNvSpPr/>
          <p:nvPr/>
        </p:nvSpPr>
        <p:spPr>
          <a:xfrm>
            <a:off x="823518" y="2740185"/>
            <a:ext cx="3443416" cy="3369276"/>
          </a:xfrm>
          <a:prstGeom prst="ellipse">
            <a:avLst/>
          </a:prstGeom>
          <a:pattFill prst="lgGrid">
            <a:fgClr>
              <a:srgbClr val="7F7F7F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AB5EB0C-BD56-4679-A78C-880E26E44C2E}"/>
              </a:ext>
            </a:extLst>
          </p:cNvPr>
          <p:cNvSpPr/>
          <p:nvPr/>
        </p:nvSpPr>
        <p:spPr>
          <a:xfrm rot="12673129">
            <a:off x="2363995" y="4692553"/>
            <a:ext cx="1548713" cy="2059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2E87411-308E-46D0-84A4-4170F1891A7B}"/>
              </a:ext>
            </a:extLst>
          </p:cNvPr>
          <p:cNvSpPr/>
          <p:nvPr/>
        </p:nvSpPr>
        <p:spPr>
          <a:xfrm>
            <a:off x="3590338" y="5004857"/>
            <a:ext cx="263611" cy="2800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44DC7AB-9FCB-48A4-B265-15FE80A41A2A}"/>
              </a:ext>
            </a:extLst>
          </p:cNvPr>
          <p:cNvSpPr/>
          <p:nvPr/>
        </p:nvSpPr>
        <p:spPr>
          <a:xfrm>
            <a:off x="1359525" y="5186823"/>
            <a:ext cx="394869" cy="37820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568D2-173F-4484-A60A-A65EF7741BE9}"/>
              </a:ext>
            </a:extLst>
          </p:cNvPr>
          <p:cNvSpPr/>
          <p:nvPr/>
        </p:nvSpPr>
        <p:spPr>
          <a:xfrm>
            <a:off x="1915579" y="3747684"/>
            <a:ext cx="394869" cy="37820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60E8CEE-A040-4547-883C-D426F1B31F11}"/>
              </a:ext>
            </a:extLst>
          </p:cNvPr>
          <p:cNvSpPr/>
          <p:nvPr/>
        </p:nvSpPr>
        <p:spPr>
          <a:xfrm>
            <a:off x="3327274" y="3319317"/>
            <a:ext cx="394869" cy="37820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3C42F0E-D5AD-4626-B6A9-48E735F51DBD}"/>
              </a:ext>
            </a:extLst>
          </p:cNvPr>
          <p:cNvSpPr/>
          <p:nvPr/>
        </p:nvSpPr>
        <p:spPr>
          <a:xfrm>
            <a:off x="2545226" y="5599729"/>
            <a:ext cx="394869" cy="37820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C54F3C1-8304-414C-B9D0-8E2C783B02E2}"/>
              </a:ext>
            </a:extLst>
          </p:cNvPr>
          <p:cNvSpPr/>
          <p:nvPr/>
        </p:nvSpPr>
        <p:spPr>
          <a:xfrm>
            <a:off x="3402509" y="4088174"/>
            <a:ext cx="394869" cy="37820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C5F28B0-63A9-4532-B3A2-0D780E739B6C}"/>
              </a:ext>
            </a:extLst>
          </p:cNvPr>
          <p:cNvSpPr/>
          <p:nvPr/>
        </p:nvSpPr>
        <p:spPr>
          <a:xfrm>
            <a:off x="5252169" y="2740185"/>
            <a:ext cx="3443416" cy="3369276"/>
          </a:xfrm>
          <a:prstGeom prst="ellipse">
            <a:avLst/>
          </a:prstGeom>
          <a:pattFill prst="lgGrid">
            <a:fgClr>
              <a:srgbClr val="7F7F7F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C60BC88-1CB9-42B6-9A64-A0132610A326}"/>
              </a:ext>
            </a:extLst>
          </p:cNvPr>
          <p:cNvSpPr/>
          <p:nvPr/>
        </p:nvSpPr>
        <p:spPr>
          <a:xfrm rot="12673129">
            <a:off x="6792646" y="4692553"/>
            <a:ext cx="1548713" cy="2059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8E5BB08-B8A7-4A8C-9071-4399E22C8535}"/>
              </a:ext>
            </a:extLst>
          </p:cNvPr>
          <p:cNvSpPr/>
          <p:nvPr/>
        </p:nvSpPr>
        <p:spPr>
          <a:xfrm>
            <a:off x="8018989" y="5004857"/>
            <a:ext cx="263611" cy="2800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1A8CA4B-543D-46FE-AF39-27EAC5FFD7FC}"/>
              </a:ext>
            </a:extLst>
          </p:cNvPr>
          <p:cNvSpPr/>
          <p:nvPr/>
        </p:nvSpPr>
        <p:spPr>
          <a:xfrm>
            <a:off x="7467642" y="3710981"/>
            <a:ext cx="394869" cy="37820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66698E4-F7CE-42E6-96CC-D8142450E413}"/>
              </a:ext>
            </a:extLst>
          </p:cNvPr>
          <p:cNvSpPr/>
          <p:nvPr/>
        </p:nvSpPr>
        <p:spPr>
          <a:xfrm>
            <a:off x="6038474" y="4055501"/>
            <a:ext cx="394869" cy="37820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BEC26B7-7DBD-4D9A-B1FF-421F41190294}"/>
              </a:ext>
            </a:extLst>
          </p:cNvPr>
          <p:cNvSpPr/>
          <p:nvPr/>
        </p:nvSpPr>
        <p:spPr>
          <a:xfrm>
            <a:off x="5694475" y="5004857"/>
            <a:ext cx="394869" cy="37820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C2A53AE-804F-4778-9456-A0802EBB31AC}"/>
              </a:ext>
            </a:extLst>
          </p:cNvPr>
          <p:cNvSpPr/>
          <p:nvPr/>
        </p:nvSpPr>
        <p:spPr>
          <a:xfrm>
            <a:off x="6653970" y="3271159"/>
            <a:ext cx="394869" cy="37820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5478DAA-E06D-4592-9DA2-ADB04925E798}"/>
              </a:ext>
            </a:extLst>
          </p:cNvPr>
          <p:cNvSpPr/>
          <p:nvPr/>
        </p:nvSpPr>
        <p:spPr>
          <a:xfrm>
            <a:off x="6495809" y="5074511"/>
            <a:ext cx="394869" cy="37820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CFA852-E81A-4814-AA55-912AB99BA616}"/>
              </a:ext>
            </a:extLst>
          </p:cNvPr>
          <p:cNvSpPr txBox="1"/>
          <p:nvPr/>
        </p:nvSpPr>
        <p:spPr>
          <a:xfrm>
            <a:off x="1647716" y="6287910"/>
            <a:ext cx="179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Ever liminal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5C8F8A-F809-4291-BF18-BC8030D94CC0}"/>
              </a:ext>
            </a:extLst>
          </p:cNvPr>
          <p:cNvSpPr txBox="1"/>
          <p:nvPr/>
        </p:nvSpPr>
        <p:spPr>
          <a:xfrm>
            <a:off x="5954748" y="6317870"/>
            <a:ext cx="203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Never liminal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4504392-D86A-4E53-BDBF-4BA982AEFB97}"/>
              </a:ext>
            </a:extLst>
          </p:cNvPr>
          <p:cNvSpPr txBox="1"/>
          <p:nvPr/>
        </p:nvSpPr>
        <p:spPr>
          <a:xfrm>
            <a:off x="4717448" y="1539856"/>
            <a:ext cx="782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9632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01511 -0.08727 C 0.01875 -0.10602 0.01545 -0.12616 0.00712 -0.14259 C -0.00243 -0.16157 -0.01475 -0.17245 -0.02916 -0.17477 L -0.09531 -0.18866 " pathEditMode="relative" rAng="3360000" ptsTypes="AAAAA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" y="-11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24 L 0.04132 -0.09606 C 0.04965 -0.11713 0.06614 -0.14097 0.08593 -0.16296 C 0.10833 -0.18888 0.12812 -0.20509 0.14514 -0.21226 L 0.22413 -0.25069 " pathEditMode="relative" rAng="19200000" ptsTypes="AAAAA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5" y="-145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1" grpId="0" animBg="1"/>
      <p:bldP spid="7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1421</TotalTime>
  <Words>499</Words>
  <Application>Microsoft Office PowerPoint</Application>
  <PresentationFormat>On-screen Show (4:3)</PresentationFormat>
  <Paragraphs>207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Lato</vt:lpstr>
      <vt:lpstr>Oswald Regular</vt:lpstr>
      <vt:lpstr>Office Theme</vt:lpstr>
      <vt:lpstr>The Role of Family in Religious Liminality</vt:lpstr>
      <vt:lpstr>PowerPoint Presentation</vt:lpstr>
      <vt:lpstr>PowerPoint Presentation</vt:lpstr>
      <vt:lpstr>PowerPoint Presentation</vt:lpstr>
      <vt:lpstr>Longitudinal Study of Generations</vt:lpstr>
      <vt:lpstr>Defining (ever) liminal</vt:lpstr>
      <vt:lpstr>Predictors</vt:lpstr>
      <vt:lpstr>Analysis</vt:lpstr>
      <vt:lpstr>What is a Bayesian rank-sum test anyway?</vt:lpstr>
      <vt:lpstr>What is a Bayesian rank-sum test anyway?</vt:lpstr>
      <vt:lpstr>What is a Bayesian rank-sum test anyway?</vt:lpstr>
      <vt:lpstr>What is a Bayesian rank-sum test anyway?</vt:lpstr>
      <vt:lpstr>How many liminals are in the LSoG?</vt:lpstr>
      <vt:lpstr>PowerPoint Presentation</vt:lpstr>
      <vt:lpstr>PowerPoint Presentation</vt:lpstr>
      <vt:lpstr>PowerPoint Presentation</vt:lpstr>
      <vt:lpstr>PowerPoint Presentation</vt:lpstr>
      <vt:lpstr>Religious service attendance (mother)</vt:lpstr>
      <vt:lpstr>Religious service attendance(father)</vt:lpstr>
      <vt:lpstr>Self-rated religiosity(mother)</vt:lpstr>
      <vt:lpstr>Self-rated religiosity (father)</vt:lpstr>
      <vt:lpstr>Rules should be flexible (mother)</vt:lpstr>
      <vt:lpstr>Rules should be flexible (father)</vt:lpstr>
      <vt:lpstr>Should change lifestyle to match family’s values (mother)</vt:lpstr>
      <vt:lpstr>Should change lifestyle to match family’s values (father)</vt:lpstr>
      <vt:lpstr>All children should receive religious instruction (mother)</vt:lpstr>
      <vt:lpstr>All children should receive religious instruction (father)</vt:lpstr>
      <vt:lpstr>Main takeaways</vt:lpstr>
      <vt:lpstr>Liminals’ parents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Talk</dc:title>
  <dc:creator>Simon Brauer</dc:creator>
  <cp:lastModifiedBy>Simon Brauer</cp:lastModifiedBy>
  <cp:revision>182</cp:revision>
  <dcterms:created xsi:type="dcterms:W3CDTF">2018-10-25T15:24:16Z</dcterms:created>
  <dcterms:modified xsi:type="dcterms:W3CDTF">2018-10-27T22:36:06Z</dcterms:modified>
</cp:coreProperties>
</file>